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91" r:id="rId3"/>
    <p:sldId id="302" r:id="rId4"/>
    <p:sldId id="286" r:id="rId5"/>
    <p:sldId id="292" r:id="rId6"/>
    <p:sldId id="276" r:id="rId7"/>
    <p:sldId id="285" r:id="rId8"/>
    <p:sldId id="260" r:id="rId9"/>
    <p:sldId id="259" r:id="rId10"/>
    <p:sldId id="258" r:id="rId11"/>
    <p:sldId id="261" r:id="rId12"/>
    <p:sldId id="270" r:id="rId13"/>
    <p:sldId id="312" r:id="rId14"/>
    <p:sldId id="313" r:id="rId15"/>
    <p:sldId id="268" r:id="rId16"/>
    <p:sldId id="303" r:id="rId17"/>
    <p:sldId id="306" r:id="rId18"/>
    <p:sldId id="307" r:id="rId19"/>
    <p:sldId id="305" r:id="rId20"/>
    <p:sldId id="308" r:id="rId21"/>
    <p:sldId id="309" r:id="rId22"/>
    <p:sldId id="310" r:id="rId23"/>
    <p:sldId id="28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er Croa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77" d="100"/>
          <a:sy n="77" d="100"/>
        </p:scale>
        <p:origin x="-1056"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578" y="-77"/>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2-25T08:58:52.370" idx="1">
    <p:pos x="5760" y="-108"/>
    <p:text/>
  </p:cm>
</p:cmLst>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AA6AEB-C6B9-47C9-B522-EE50A610077F}" type="doc">
      <dgm:prSet loTypeId="urn:microsoft.com/office/officeart/2005/8/layout/chevron1" loCatId="process" qsTypeId="urn:microsoft.com/office/officeart/2005/8/quickstyle/simple2" qsCatId="simple" csTypeId="urn:microsoft.com/office/officeart/2005/8/colors/accent1_5" csCatId="accent1" phldr="1"/>
      <dgm:spPr/>
      <dgm:t>
        <a:bodyPr/>
        <a:lstStyle/>
        <a:p>
          <a:endParaRPr lang="en-CA"/>
        </a:p>
      </dgm:t>
    </dgm:pt>
    <dgm:pt modelId="{D23B5478-AF84-432B-BD20-9457BF4BE292}">
      <dgm:prSet phldrT="[Text]"/>
      <dgm:spPr/>
      <dgm:t>
        <a:bodyPr/>
        <a:lstStyle/>
        <a:p>
          <a:r>
            <a:rPr lang="en-CA" dirty="0" smtClean="0"/>
            <a:t>JAN</a:t>
          </a:r>
          <a:endParaRPr lang="en-CA" dirty="0"/>
        </a:p>
      </dgm:t>
    </dgm:pt>
    <dgm:pt modelId="{882E942E-B2D1-416E-88D3-F6BA25A7014D}" type="parTrans" cxnId="{4380ECE9-CBA3-4D79-B3DB-765CC351DDCB}">
      <dgm:prSet/>
      <dgm:spPr/>
      <dgm:t>
        <a:bodyPr/>
        <a:lstStyle/>
        <a:p>
          <a:endParaRPr lang="en-CA"/>
        </a:p>
      </dgm:t>
    </dgm:pt>
    <dgm:pt modelId="{8EA5856F-6210-4B85-8AA0-01DFEB93B379}" type="sibTrans" cxnId="{4380ECE9-CBA3-4D79-B3DB-765CC351DDCB}">
      <dgm:prSet/>
      <dgm:spPr/>
      <dgm:t>
        <a:bodyPr/>
        <a:lstStyle/>
        <a:p>
          <a:endParaRPr lang="en-CA"/>
        </a:p>
      </dgm:t>
    </dgm:pt>
    <dgm:pt modelId="{A4F205A1-2A59-40A1-829F-5F516012D706}">
      <dgm:prSet phldrT="[Text]"/>
      <dgm:spPr/>
      <dgm:t>
        <a:bodyPr/>
        <a:lstStyle/>
        <a:p>
          <a:r>
            <a:rPr lang="en-CA" dirty="0" smtClean="0"/>
            <a:t>OCT</a:t>
          </a:r>
          <a:endParaRPr lang="en-CA" dirty="0"/>
        </a:p>
      </dgm:t>
    </dgm:pt>
    <dgm:pt modelId="{E3F40C2B-84C8-4292-8EF9-282046E0CF43}" type="parTrans" cxnId="{0471BCC2-BA33-4237-8F50-FC973D85A8AE}">
      <dgm:prSet/>
      <dgm:spPr/>
      <dgm:t>
        <a:bodyPr/>
        <a:lstStyle/>
        <a:p>
          <a:endParaRPr lang="en-CA"/>
        </a:p>
      </dgm:t>
    </dgm:pt>
    <dgm:pt modelId="{F7AF57CC-8236-496D-9E6F-493CBF235651}" type="sibTrans" cxnId="{0471BCC2-BA33-4237-8F50-FC973D85A8AE}">
      <dgm:prSet/>
      <dgm:spPr/>
      <dgm:t>
        <a:bodyPr/>
        <a:lstStyle/>
        <a:p>
          <a:endParaRPr lang="en-CA"/>
        </a:p>
      </dgm:t>
    </dgm:pt>
    <dgm:pt modelId="{CB28F963-4B52-49E9-9EB8-CC78BA9FADF0}">
      <dgm:prSet phldrT="[Text]"/>
      <dgm:spPr/>
      <dgm:t>
        <a:bodyPr/>
        <a:lstStyle/>
        <a:p>
          <a:r>
            <a:rPr lang="en-CA" dirty="0" smtClean="0"/>
            <a:t>NOV</a:t>
          </a:r>
          <a:endParaRPr lang="en-CA" dirty="0"/>
        </a:p>
      </dgm:t>
    </dgm:pt>
    <dgm:pt modelId="{3CCBA0E6-A4F6-47E4-B084-70A8536D0A31}" type="parTrans" cxnId="{C40CCE56-E280-43F2-9BA0-57A86047072E}">
      <dgm:prSet/>
      <dgm:spPr/>
      <dgm:t>
        <a:bodyPr/>
        <a:lstStyle/>
        <a:p>
          <a:endParaRPr lang="en-CA"/>
        </a:p>
      </dgm:t>
    </dgm:pt>
    <dgm:pt modelId="{496022E7-E48B-4063-837D-AF2FDC6A8B40}" type="sibTrans" cxnId="{C40CCE56-E280-43F2-9BA0-57A86047072E}">
      <dgm:prSet/>
      <dgm:spPr/>
      <dgm:t>
        <a:bodyPr/>
        <a:lstStyle/>
        <a:p>
          <a:endParaRPr lang="en-CA"/>
        </a:p>
      </dgm:t>
    </dgm:pt>
    <dgm:pt modelId="{AAA0A706-0F2E-4D47-B925-FA48F35CD4C2}">
      <dgm:prSet/>
      <dgm:spPr/>
      <dgm:t>
        <a:bodyPr/>
        <a:lstStyle/>
        <a:p>
          <a:r>
            <a:rPr lang="en-CA" dirty="0" smtClean="0"/>
            <a:t>MAR</a:t>
          </a:r>
          <a:endParaRPr lang="en-CA" dirty="0"/>
        </a:p>
      </dgm:t>
    </dgm:pt>
    <dgm:pt modelId="{CF30E779-D49E-4EF8-8D2E-592C8178B448}" type="parTrans" cxnId="{A7F7EAC9-E4B5-4C5A-9141-F086FDA82363}">
      <dgm:prSet/>
      <dgm:spPr/>
      <dgm:t>
        <a:bodyPr/>
        <a:lstStyle/>
        <a:p>
          <a:endParaRPr lang="en-CA"/>
        </a:p>
      </dgm:t>
    </dgm:pt>
    <dgm:pt modelId="{E8C81EE7-6D64-49ED-9158-B2C58A3A1DA9}" type="sibTrans" cxnId="{A7F7EAC9-E4B5-4C5A-9141-F086FDA82363}">
      <dgm:prSet/>
      <dgm:spPr/>
      <dgm:t>
        <a:bodyPr/>
        <a:lstStyle/>
        <a:p>
          <a:endParaRPr lang="en-CA"/>
        </a:p>
      </dgm:t>
    </dgm:pt>
    <dgm:pt modelId="{CD97728E-7CEF-4245-8CA8-D215D89FC008}">
      <dgm:prSet/>
      <dgm:spPr/>
      <dgm:t>
        <a:bodyPr/>
        <a:lstStyle/>
        <a:p>
          <a:r>
            <a:rPr lang="en-CA" dirty="0" smtClean="0"/>
            <a:t>APR</a:t>
          </a:r>
          <a:endParaRPr lang="en-CA" dirty="0"/>
        </a:p>
      </dgm:t>
    </dgm:pt>
    <dgm:pt modelId="{33F6DB20-BE38-42E4-AEF1-4DE082B084A7}" type="parTrans" cxnId="{771B30A6-F2AA-4E4D-B2D4-3D785A1629D7}">
      <dgm:prSet/>
      <dgm:spPr/>
      <dgm:t>
        <a:bodyPr/>
        <a:lstStyle/>
        <a:p>
          <a:endParaRPr lang="en-CA"/>
        </a:p>
      </dgm:t>
    </dgm:pt>
    <dgm:pt modelId="{D493719F-98B6-4E99-9B18-E90E4F34F08A}" type="sibTrans" cxnId="{771B30A6-F2AA-4E4D-B2D4-3D785A1629D7}">
      <dgm:prSet/>
      <dgm:spPr/>
      <dgm:t>
        <a:bodyPr/>
        <a:lstStyle/>
        <a:p>
          <a:endParaRPr lang="en-CA"/>
        </a:p>
      </dgm:t>
    </dgm:pt>
    <dgm:pt modelId="{260378BA-92A4-4235-940C-92BB7B8C48FF}">
      <dgm:prSet/>
      <dgm:spPr/>
      <dgm:t>
        <a:bodyPr/>
        <a:lstStyle/>
        <a:p>
          <a:r>
            <a:rPr lang="en-CA" dirty="0" smtClean="0"/>
            <a:t>MAY</a:t>
          </a:r>
          <a:endParaRPr lang="en-CA" dirty="0"/>
        </a:p>
      </dgm:t>
    </dgm:pt>
    <dgm:pt modelId="{B9C18BEF-561A-482E-A4A2-1CC26BEC3128}" type="parTrans" cxnId="{9A8B3967-6B17-4D29-80EE-9F2B04B9D1B4}">
      <dgm:prSet/>
      <dgm:spPr/>
      <dgm:t>
        <a:bodyPr/>
        <a:lstStyle/>
        <a:p>
          <a:endParaRPr lang="en-CA"/>
        </a:p>
      </dgm:t>
    </dgm:pt>
    <dgm:pt modelId="{4FDF2357-8344-4C01-8132-40426C54863D}" type="sibTrans" cxnId="{9A8B3967-6B17-4D29-80EE-9F2B04B9D1B4}">
      <dgm:prSet/>
      <dgm:spPr/>
      <dgm:t>
        <a:bodyPr/>
        <a:lstStyle/>
        <a:p>
          <a:endParaRPr lang="en-CA"/>
        </a:p>
      </dgm:t>
    </dgm:pt>
    <dgm:pt modelId="{01419D4B-F5DC-4FC1-9CD0-356FD47B9782}">
      <dgm:prSet/>
      <dgm:spPr/>
      <dgm:t>
        <a:bodyPr/>
        <a:lstStyle/>
        <a:p>
          <a:r>
            <a:rPr lang="en-CA" dirty="0" smtClean="0"/>
            <a:t>JUN</a:t>
          </a:r>
          <a:endParaRPr lang="en-CA" dirty="0"/>
        </a:p>
      </dgm:t>
    </dgm:pt>
    <dgm:pt modelId="{654144A0-B5B3-484F-A061-D8B37915E86B}" type="parTrans" cxnId="{F40107E9-2413-4AA2-8E9C-2FD0D96AE799}">
      <dgm:prSet/>
      <dgm:spPr/>
      <dgm:t>
        <a:bodyPr/>
        <a:lstStyle/>
        <a:p>
          <a:endParaRPr lang="en-CA"/>
        </a:p>
      </dgm:t>
    </dgm:pt>
    <dgm:pt modelId="{2ECE60DF-B009-48C2-A536-9F863CCAEDA5}" type="sibTrans" cxnId="{F40107E9-2413-4AA2-8E9C-2FD0D96AE799}">
      <dgm:prSet/>
      <dgm:spPr/>
      <dgm:t>
        <a:bodyPr/>
        <a:lstStyle/>
        <a:p>
          <a:endParaRPr lang="en-CA"/>
        </a:p>
      </dgm:t>
    </dgm:pt>
    <dgm:pt modelId="{908C9DB9-03D6-4A9D-876D-82DEFD8B767A}">
      <dgm:prSet/>
      <dgm:spPr/>
      <dgm:t>
        <a:bodyPr/>
        <a:lstStyle/>
        <a:p>
          <a:r>
            <a:rPr lang="en-CA" dirty="0" smtClean="0"/>
            <a:t>JUL</a:t>
          </a:r>
          <a:endParaRPr lang="en-CA" dirty="0"/>
        </a:p>
      </dgm:t>
    </dgm:pt>
    <dgm:pt modelId="{315BB8C3-6676-455F-935F-DD59EF50A2CF}" type="parTrans" cxnId="{65D7782A-2292-446A-96A4-904D4867C80B}">
      <dgm:prSet/>
      <dgm:spPr/>
      <dgm:t>
        <a:bodyPr/>
        <a:lstStyle/>
        <a:p>
          <a:endParaRPr lang="en-CA"/>
        </a:p>
      </dgm:t>
    </dgm:pt>
    <dgm:pt modelId="{EA399F70-3F2A-4CEA-B4A4-EBEB76065268}" type="sibTrans" cxnId="{65D7782A-2292-446A-96A4-904D4867C80B}">
      <dgm:prSet/>
      <dgm:spPr/>
      <dgm:t>
        <a:bodyPr/>
        <a:lstStyle/>
        <a:p>
          <a:endParaRPr lang="en-CA"/>
        </a:p>
      </dgm:t>
    </dgm:pt>
    <dgm:pt modelId="{0ABC0E2A-B5B5-4984-892A-FF20DFCBFF65}">
      <dgm:prSet/>
      <dgm:spPr/>
      <dgm:t>
        <a:bodyPr/>
        <a:lstStyle/>
        <a:p>
          <a:r>
            <a:rPr lang="en-CA" dirty="0" smtClean="0"/>
            <a:t>AUG</a:t>
          </a:r>
          <a:endParaRPr lang="en-CA" dirty="0"/>
        </a:p>
      </dgm:t>
    </dgm:pt>
    <dgm:pt modelId="{247ACE7F-1E4A-4F4A-86B4-58AB01A00907}" type="parTrans" cxnId="{0473E3D6-6A82-4483-8B9F-427286DC1FEA}">
      <dgm:prSet/>
      <dgm:spPr/>
      <dgm:t>
        <a:bodyPr/>
        <a:lstStyle/>
        <a:p>
          <a:endParaRPr lang="en-CA"/>
        </a:p>
      </dgm:t>
    </dgm:pt>
    <dgm:pt modelId="{B2C3FFD5-4BD3-4F5E-8B0C-ADA169042B3C}" type="sibTrans" cxnId="{0473E3D6-6A82-4483-8B9F-427286DC1FEA}">
      <dgm:prSet/>
      <dgm:spPr/>
      <dgm:t>
        <a:bodyPr/>
        <a:lstStyle/>
        <a:p>
          <a:endParaRPr lang="en-CA"/>
        </a:p>
      </dgm:t>
    </dgm:pt>
    <dgm:pt modelId="{BA844753-C2A9-4496-B8D1-1BE4ADA64455}">
      <dgm:prSet/>
      <dgm:spPr/>
      <dgm:t>
        <a:bodyPr/>
        <a:lstStyle/>
        <a:p>
          <a:r>
            <a:rPr lang="en-CA" dirty="0" smtClean="0"/>
            <a:t>SEP</a:t>
          </a:r>
          <a:endParaRPr lang="en-CA" dirty="0"/>
        </a:p>
      </dgm:t>
    </dgm:pt>
    <dgm:pt modelId="{C83B9088-54C2-4F99-B67B-F8143B8C32BD}" type="parTrans" cxnId="{D8C942D3-057E-40C0-8491-D304BE83C042}">
      <dgm:prSet/>
      <dgm:spPr/>
      <dgm:t>
        <a:bodyPr/>
        <a:lstStyle/>
        <a:p>
          <a:endParaRPr lang="en-CA"/>
        </a:p>
      </dgm:t>
    </dgm:pt>
    <dgm:pt modelId="{FF36BF23-5D22-4F61-95D7-D336249A3761}" type="sibTrans" cxnId="{D8C942D3-057E-40C0-8491-D304BE83C042}">
      <dgm:prSet/>
      <dgm:spPr/>
      <dgm:t>
        <a:bodyPr/>
        <a:lstStyle/>
        <a:p>
          <a:endParaRPr lang="en-CA"/>
        </a:p>
      </dgm:t>
    </dgm:pt>
    <dgm:pt modelId="{5A4766DB-61E6-41BB-B3F1-674EDC7DC036}">
      <dgm:prSet/>
      <dgm:spPr/>
      <dgm:t>
        <a:bodyPr/>
        <a:lstStyle/>
        <a:p>
          <a:r>
            <a:rPr lang="en-CA" dirty="0" smtClean="0"/>
            <a:t>FEB</a:t>
          </a:r>
          <a:endParaRPr lang="en-CA" dirty="0"/>
        </a:p>
      </dgm:t>
    </dgm:pt>
    <dgm:pt modelId="{0FB2CD0E-15DC-4584-B671-2ADD3197F6CD}" type="parTrans" cxnId="{3D6CD18B-ACCA-4394-8160-76C626D8C111}">
      <dgm:prSet/>
      <dgm:spPr/>
      <dgm:t>
        <a:bodyPr/>
        <a:lstStyle/>
        <a:p>
          <a:endParaRPr lang="en-CA"/>
        </a:p>
      </dgm:t>
    </dgm:pt>
    <dgm:pt modelId="{69F0E07B-C5B6-4B6D-B059-2A5020D10754}" type="sibTrans" cxnId="{3D6CD18B-ACCA-4394-8160-76C626D8C111}">
      <dgm:prSet/>
      <dgm:spPr/>
      <dgm:t>
        <a:bodyPr/>
        <a:lstStyle/>
        <a:p>
          <a:endParaRPr lang="en-CA"/>
        </a:p>
      </dgm:t>
    </dgm:pt>
    <dgm:pt modelId="{67E63852-9713-4B32-968A-633D4E1569C3}">
      <dgm:prSet/>
      <dgm:spPr/>
      <dgm:t>
        <a:bodyPr/>
        <a:lstStyle/>
        <a:p>
          <a:r>
            <a:rPr lang="en-CA" dirty="0" smtClean="0"/>
            <a:t>DEC</a:t>
          </a:r>
          <a:endParaRPr lang="en-CA" dirty="0"/>
        </a:p>
      </dgm:t>
    </dgm:pt>
    <dgm:pt modelId="{390A313C-11A2-4F77-A68A-F6BE0B11BA3E}" type="parTrans" cxnId="{37E31D64-E4B2-4885-AB82-90F790AC0846}">
      <dgm:prSet/>
      <dgm:spPr/>
      <dgm:t>
        <a:bodyPr/>
        <a:lstStyle/>
        <a:p>
          <a:endParaRPr lang="en-CA"/>
        </a:p>
      </dgm:t>
    </dgm:pt>
    <dgm:pt modelId="{EAA288DE-BF67-44C9-B26D-47E2F9611A89}" type="sibTrans" cxnId="{37E31D64-E4B2-4885-AB82-90F790AC0846}">
      <dgm:prSet/>
      <dgm:spPr/>
      <dgm:t>
        <a:bodyPr/>
        <a:lstStyle/>
        <a:p>
          <a:endParaRPr lang="en-CA"/>
        </a:p>
      </dgm:t>
    </dgm:pt>
    <dgm:pt modelId="{907DE250-47CE-4529-9C7E-78B8D43F432C}">
      <dgm:prSet/>
      <dgm:spPr>
        <a:solidFill>
          <a:schemeClr val="accent1">
            <a:lumMod val="60000"/>
            <a:lumOff val="40000"/>
            <a:alpha val="90000"/>
          </a:schemeClr>
        </a:solidFill>
      </dgm:spPr>
      <dgm:t>
        <a:bodyPr/>
        <a:lstStyle/>
        <a:p>
          <a:endParaRPr lang="en-CA" dirty="0"/>
        </a:p>
      </dgm:t>
    </dgm:pt>
    <dgm:pt modelId="{40B015B5-4A74-4E70-9163-C51755AC2E2B}" type="parTrans" cxnId="{C6AF77F9-EAC0-403E-BBC6-074744B087E1}">
      <dgm:prSet/>
      <dgm:spPr/>
      <dgm:t>
        <a:bodyPr/>
        <a:lstStyle/>
        <a:p>
          <a:endParaRPr lang="en-CA"/>
        </a:p>
      </dgm:t>
    </dgm:pt>
    <dgm:pt modelId="{41A31050-3691-4B80-9E18-3CE0B4732602}" type="sibTrans" cxnId="{C6AF77F9-EAC0-403E-BBC6-074744B087E1}">
      <dgm:prSet/>
      <dgm:spPr/>
      <dgm:t>
        <a:bodyPr/>
        <a:lstStyle/>
        <a:p>
          <a:endParaRPr lang="en-CA"/>
        </a:p>
      </dgm:t>
    </dgm:pt>
    <dgm:pt modelId="{A8CDD7A2-D615-4B76-BB33-63B424B79129}">
      <dgm:prSet/>
      <dgm:spPr>
        <a:solidFill>
          <a:schemeClr val="accent1">
            <a:lumMod val="60000"/>
            <a:lumOff val="40000"/>
            <a:alpha val="50000"/>
          </a:schemeClr>
        </a:solidFill>
      </dgm:spPr>
      <dgm:t>
        <a:bodyPr/>
        <a:lstStyle/>
        <a:p>
          <a:r>
            <a:rPr lang="en-CA" dirty="0" smtClean="0"/>
            <a:t>JAN</a:t>
          </a:r>
          <a:endParaRPr lang="en-CA" dirty="0"/>
        </a:p>
      </dgm:t>
    </dgm:pt>
    <dgm:pt modelId="{9DC000A3-E53C-46FF-85BA-60E4F0DA74FF}" type="parTrans" cxnId="{60FC2CD4-8F1D-40CC-9A50-3495F047436B}">
      <dgm:prSet/>
      <dgm:spPr/>
      <dgm:t>
        <a:bodyPr/>
        <a:lstStyle/>
        <a:p>
          <a:endParaRPr lang="en-CA"/>
        </a:p>
      </dgm:t>
    </dgm:pt>
    <dgm:pt modelId="{9E46EFA0-F689-4305-8A83-1CC0B668C944}" type="sibTrans" cxnId="{60FC2CD4-8F1D-40CC-9A50-3495F047436B}">
      <dgm:prSet/>
      <dgm:spPr/>
      <dgm:t>
        <a:bodyPr/>
        <a:lstStyle/>
        <a:p>
          <a:endParaRPr lang="en-CA"/>
        </a:p>
      </dgm:t>
    </dgm:pt>
    <dgm:pt modelId="{CE549350-858F-4AC4-B588-3CEC752277A9}">
      <dgm:prSet/>
      <dgm:spPr>
        <a:solidFill>
          <a:schemeClr val="accent1">
            <a:lumMod val="60000"/>
            <a:lumOff val="40000"/>
            <a:alpha val="50000"/>
          </a:schemeClr>
        </a:solidFill>
      </dgm:spPr>
      <dgm:t>
        <a:bodyPr/>
        <a:lstStyle/>
        <a:p>
          <a:r>
            <a:rPr lang="en-CA" dirty="0" smtClean="0"/>
            <a:t>FEB</a:t>
          </a:r>
          <a:endParaRPr lang="en-CA" dirty="0"/>
        </a:p>
      </dgm:t>
    </dgm:pt>
    <dgm:pt modelId="{1FFE7C8B-29E2-4D35-ADEE-D1EF0474712E}" type="parTrans" cxnId="{646B3553-7C1B-4DC2-8203-AFA81DD63000}">
      <dgm:prSet/>
      <dgm:spPr/>
      <dgm:t>
        <a:bodyPr/>
        <a:lstStyle/>
        <a:p>
          <a:endParaRPr lang="en-CA"/>
        </a:p>
      </dgm:t>
    </dgm:pt>
    <dgm:pt modelId="{ED925E06-6D19-47F4-9D67-C965A9E3A820}" type="sibTrans" cxnId="{646B3553-7C1B-4DC2-8203-AFA81DD63000}">
      <dgm:prSet/>
      <dgm:spPr/>
      <dgm:t>
        <a:bodyPr/>
        <a:lstStyle/>
        <a:p>
          <a:endParaRPr lang="en-CA"/>
        </a:p>
      </dgm:t>
    </dgm:pt>
    <dgm:pt modelId="{9BCC4DE7-88B4-44AF-B3EB-C9C44AC68E28}" type="pres">
      <dgm:prSet presAssocID="{90AA6AEB-C6B9-47C9-B522-EE50A610077F}" presName="Name0" presStyleCnt="0">
        <dgm:presLayoutVars>
          <dgm:dir/>
          <dgm:animLvl val="lvl"/>
          <dgm:resizeHandles val="exact"/>
        </dgm:presLayoutVars>
      </dgm:prSet>
      <dgm:spPr/>
      <dgm:t>
        <a:bodyPr/>
        <a:lstStyle/>
        <a:p>
          <a:endParaRPr lang="en-CA"/>
        </a:p>
      </dgm:t>
    </dgm:pt>
    <dgm:pt modelId="{A354A906-F21F-4E8F-A4DF-2D6703A4BF68}" type="pres">
      <dgm:prSet presAssocID="{907DE250-47CE-4529-9C7E-78B8D43F432C}" presName="parTxOnly" presStyleLbl="node1" presStyleIdx="0" presStyleCnt="15">
        <dgm:presLayoutVars>
          <dgm:chMax val="0"/>
          <dgm:chPref val="0"/>
          <dgm:bulletEnabled val="1"/>
        </dgm:presLayoutVars>
      </dgm:prSet>
      <dgm:spPr/>
      <dgm:t>
        <a:bodyPr/>
        <a:lstStyle/>
        <a:p>
          <a:endParaRPr lang="en-CA"/>
        </a:p>
      </dgm:t>
    </dgm:pt>
    <dgm:pt modelId="{3766B1EF-817C-44F2-A26F-6B8652074F0E}" type="pres">
      <dgm:prSet presAssocID="{41A31050-3691-4B80-9E18-3CE0B4732602}" presName="parTxOnlySpace" presStyleCnt="0"/>
      <dgm:spPr/>
    </dgm:pt>
    <dgm:pt modelId="{2130ED42-BD9C-4C92-BCF5-F06569AF53CE}" type="pres">
      <dgm:prSet presAssocID="{D23B5478-AF84-432B-BD20-9457BF4BE292}" presName="parTxOnly" presStyleLbl="node1" presStyleIdx="1" presStyleCnt="15">
        <dgm:presLayoutVars>
          <dgm:chMax val="0"/>
          <dgm:chPref val="0"/>
          <dgm:bulletEnabled val="1"/>
        </dgm:presLayoutVars>
      </dgm:prSet>
      <dgm:spPr/>
      <dgm:t>
        <a:bodyPr/>
        <a:lstStyle/>
        <a:p>
          <a:endParaRPr lang="en-CA"/>
        </a:p>
      </dgm:t>
    </dgm:pt>
    <dgm:pt modelId="{573B8BEC-4BC9-4ABC-A364-24097008D745}" type="pres">
      <dgm:prSet presAssocID="{8EA5856F-6210-4B85-8AA0-01DFEB93B379}" presName="parTxOnlySpace" presStyleCnt="0"/>
      <dgm:spPr/>
    </dgm:pt>
    <dgm:pt modelId="{F82C43B4-0368-4C3B-B82E-D995887C9511}" type="pres">
      <dgm:prSet presAssocID="{5A4766DB-61E6-41BB-B3F1-674EDC7DC036}" presName="parTxOnly" presStyleLbl="node1" presStyleIdx="2" presStyleCnt="15">
        <dgm:presLayoutVars>
          <dgm:chMax val="0"/>
          <dgm:chPref val="0"/>
          <dgm:bulletEnabled val="1"/>
        </dgm:presLayoutVars>
      </dgm:prSet>
      <dgm:spPr/>
      <dgm:t>
        <a:bodyPr/>
        <a:lstStyle/>
        <a:p>
          <a:endParaRPr lang="en-CA"/>
        </a:p>
      </dgm:t>
    </dgm:pt>
    <dgm:pt modelId="{6960E482-A921-4C18-83BF-DFB94B015A70}" type="pres">
      <dgm:prSet presAssocID="{69F0E07B-C5B6-4B6D-B059-2A5020D10754}" presName="parTxOnlySpace" presStyleCnt="0"/>
      <dgm:spPr/>
    </dgm:pt>
    <dgm:pt modelId="{5874BB89-CFCB-42AC-9793-37075B546E4F}" type="pres">
      <dgm:prSet presAssocID="{AAA0A706-0F2E-4D47-B925-FA48F35CD4C2}" presName="parTxOnly" presStyleLbl="node1" presStyleIdx="3" presStyleCnt="15">
        <dgm:presLayoutVars>
          <dgm:chMax val="0"/>
          <dgm:chPref val="0"/>
          <dgm:bulletEnabled val="1"/>
        </dgm:presLayoutVars>
      </dgm:prSet>
      <dgm:spPr/>
      <dgm:t>
        <a:bodyPr/>
        <a:lstStyle/>
        <a:p>
          <a:endParaRPr lang="en-CA"/>
        </a:p>
      </dgm:t>
    </dgm:pt>
    <dgm:pt modelId="{6C5E7112-F9BC-4110-BE93-41B46A79EB74}" type="pres">
      <dgm:prSet presAssocID="{E8C81EE7-6D64-49ED-9158-B2C58A3A1DA9}" presName="parTxOnlySpace" presStyleCnt="0"/>
      <dgm:spPr/>
    </dgm:pt>
    <dgm:pt modelId="{0DF2202C-D389-416A-AC94-4A87AA64087E}" type="pres">
      <dgm:prSet presAssocID="{CD97728E-7CEF-4245-8CA8-D215D89FC008}" presName="parTxOnly" presStyleLbl="node1" presStyleIdx="4" presStyleCnt="15">
        <dgm:presLayoutVars>
          <dgm:chMax val="0"/>
          <dgm:chPref val="0"/>
          <dgm:bulletEnabled val="1"/>
        </dgm:presLayoutVars>
      </dgm:prSet>
      <dgm:spPr/>
      <dgm:t>
        <a:bodyPr/>
        <a:lstStyle/>
        <a:p>
          <a:endParaRPr lang="en-CA"/>
        </a:p>
      </dgm:t>
    </dgm:pt>
    <dgm:pt modelId="{CAAE8B7B-4CF9-4B54-B963-7D4ABFABBA34}" type="pres">
      <dgm:prSet presAssocID="{D493719F-98B6-4E99-9B18-E90E4F34F08A}" presName="parTxOnlySpace" presStyleCnt="0"/>
      <dgm:spPr/>
    </dgm:pt>
    <dgm:pt modelId="{1A7DE6FE-60A1-41CC-974F-BDD9A780A84B}" type="pres">
      <dgm:prSet presAssocID="{260378BA-92A4-4235-940C-92BB7B8C48FF}" presName="parTxOnly" presStyleLbl="node1" presStyleIdx="5" presStyleCnt="15">
        <dgm:presLayoutVars>
          <dgm:chMax val="0"/>
          <dgm:chPref val="0"/>
          <dgm:bulletEnabled val="1"/>
        </dgm:presLayoutVars>
      </dgm:prSet>
      <dgm:spPr/>
      <dgm:t>
        <a:bodyPr/>
        <a:lstStyle/>
        <a:p>
          <a:endParaRPr lang="en-CA"/>
        </a:p>
      </dgm:t>
    </dgm:pt>
    <dgm:pt modelId="{8C59F438-B7C0-4BB3-826D-0C6E2E2B3475}" type="pres">
      <dgm:prSet presAssocID="{4FDF2357-8344-4C01-8132-40426C54863D}" presName="parTxOnlySpace" presStyleCnt="0"/>
      <dgm:spPr/>
    </dgm:pt>
    <dgm:pt modelId="{963ABC0D-A2EC-4197-BE7F-19638D12D5D8}" type="pres">
      <dgm:prSet presAssocID="{01419D4B-F5DC-4FC1-9CD0-356FD47B9782}" presName="parTxOnly" presStyleLbl="node1" presStyleIdx="6" presStyleCnt="15">
        <dgm:presLayoutVars>
          <dgm:chMax val="0"/>
          <dgm:chPref val="0"/>
          <dgm:bulletEnabled val="1"/>
        </dgm:presLayoutVars>
      </dgm:prSet>
      <dgm:spPr/>
      <dgm:t>
        <a:bodyPr/>
        <a:lstStyle/>
        <a:p>
          <a:endParaRPr lang="en-CA"/>
        </a:p>
      </dgm:t>
    </dgm:pt>
    <dgm:pt modelId="{ABE4770E-8E28-4C5C-8383-DCDDC4E5DFCB}" type="pres">
      <dgm:prSet presAssocID="{2ECE60DF-B009-48C2-A536-9F863CCAEDA5}" presName="parTxOnlySpace" presStyleCnt="0"/>
      <dgm:spPr/>
    </dgm:pt>
    <dgm:pt modelId="{E2B9A884-04AD-4F7E-9981-DDEB451FE380}" type="pres">
      <dgm:prSet presAssocID="{908C9DB9-03D6-4A9D-876D-82DEFD8B767A}" presName="parTxOnly" presStyleLbl="node1" presStyleIdx="7" presStyleCnt="15">
        <dgm:presLayoutVars>
          <dgm:chMax val="0"/>
          <dgm:chPref val="0"/>
          <dgm:bulletEnabled val="1"/>
        </dgm:presLayoutVars>
      </dgm:prSet>
      <dgm:spPr/>
      <dgm:t>
        <a:bodyPr/>
        <a:lstStyle/>
        <a:p>
          <a:endParaRPr lang="en-CA"/>
        </a:p>
      </dgm:t>
    </dgm:pt>
    <dgm:pt modelId="{743BCDC3-5CBB-4C7D-A736-1F9DF83E7B73}" type="pres">
      <dgm:prSet presAssocID="{EA399F70-3F2A-4CEA-B4A4-EBEB76065268}" presName="parTxOnlySpace" presStyleCnt="0"/>
      <dgm:spPr/>
    </dgm:pt>
    <dgm:pt modelId="{79E65F10-29CD-414E-B048-064E34E74CA4}" type="pres">
      <dgm:prSet presAssocID="{0ABC0E2A-B5B5-4984-892A-FF20DFCBFF65}" presName="parTxOnly" presStyleLbl="node1" presStyleIdx="8" presStyleCnt="15">
        <dgm:presLayoutVars>
          <dgm:chMax val="0"/>
          <dgm:chPref val="0"/>
          <dgm:bulletEnabled val="1"/>
        </dgm:presLayoutVars>
      </dgm:prSet>
      <dgm:spPr/>
      <dgm:t>
        <a:bodyPr/>
        <a:lstStyle/>
        <a:p>
          <a:endParaRPr lang="en-CA"/>
        </a:p>
      </dgm:t>
    </dgm:pt>
    <dgm:pt modelId="{E353FC04-5360-4CA3-A355-89A26E6DEA40}" type="pres">
      <dgm:prSet presAssocID="{B2C3FFD5-4BD3-4F5E-8B0C-ADA169042B3C}" presName="parTxOnlySpace" presStyleCnt="0"/>
      <dgm:spPr/>
    </dgm:pt>
    <dgm:pt modelId="{16557F92-4EDF-4887-A765-0E4F8A5E22B0}" type="pres">
      <dgm:prSet presAssocID="{BA844753-C2A9-4496-B8D1-1BE4ADA64455}" presName="parTxOnly" presStyleLbl="node1" presStyleIdx="9" presStyleCnt="15">
        <dgm:presLayoutVars>
          <dgm:chMax val="0"/>
          <dgm:chPref val="0"/>
          <dgm:bulletEnabled val="1"/>
        </dgm:presLayoutVars>
      </dgm:prSet>
      <dgm:spPr/>
      <dgm:t>
        <a:bodyPr/>
        <a:lstStyle/>
        <a:p>
          <a:endParaRPr lang="en-CA"/>
        </a:p>
      </dgm:t>
    </dgm:pt>
    <dgm:pt modelId="{0EAAC8ED-7B08-4A65-B6E1-485BC2183EEC}" type="pres">
      <dgm:prSet presAssocID="{FF36BF23-5D22-4F61-95D7-D336249A3761}" presName="parTxOnlySpace" presStyleCnt="0"/>
      <dgm:spPr/>
    </dgm:pt>
    <dgm:pt modelId="{2FFAE35C-9D94-41FD-B957-16A5AEC15AEF}" type="pres">
      <dgm:prSet presAssocID="{A4F205A1-2A59-40A1-829F-5F516012D706}" presName="parTxOnly" presStyleLbl="node1" presStyleIdx="10" presStyleCnt="15">
        <dgm:presLayoutVars>
          <dgm:chMax val="0"/>
          <dgm:chPref val="0"/>
          <dgm:bulletEnabled val="1"/>
        </dgm:presLayoutVars>
      </dgm:prSet>
      <dgm:spPr/>
      <dgm:t>
        <a:bodyPr/>
        <a:lstStyle/>
        <a:p>
          <a:endParaRPr lang="en-CA"/>
        </a:p>
      </dgm:t>
    </dgm:pt>
    <dgm:pt modelId="{F8E199AE-DA62-459F-A459-99C6D6108DBC}" type="pres">
      <dgm:prSet presAssocID="{F7AF57CC-8236-496D-9E6F-493CBF235651}" presName="parTxOnlySpace" presStyleCnt="0"/>
      <dgm:spPr/>
    </dgm:pt>
    <dgm:pt modelId="{7C3F20B7-B8B0-4D10-811B-070BD20FA638}" type="pres">
      <dgm:prSet presAssocID="{CB28F963-4B52-49E9-9EB8-CC78BA9FADF0}" presName="parTxOnly" presStyleLbl="node1" presStyleIdx="11" presStyleCnt="15">
        <dgm:presLayoutVars>
          <dgm:chMax val="0"/>
          <dgm:chPref val="0"/>
          <dgm:bulletEnabled val="1"/>
        </dgm:presLayoutVars>
      </dgm:prSet>
      <dgm:spPr/>
      <dgm:t>
        <a:bodyPr/>
        <a:lstStyle/>
        <a:p>
          <a:endParaRPr lang="en-CA"/>
        </a:p>
      </dgm:t>
    </dgm:pt>
    <dgm:pt modelId="{1E84328F-C530-49A9-A15D-177923E4E2F5}" type="pres">
      <dgm:prSet presAssocID="{496022E7-E48B-4063-837D-AF2FDC6A8B40}" presName="parTxOnlySpace" presStyleCnt="0"/>
      <dgm:spPr/>
    </dgm:pt>
    <dgm:pt modelId="{133A9B6D-1D66-48C5-AF01-CAA24E4F1461}" type="pres">
      <dgm:prSet presAssocID="{67E63852-9713-4B32-968A-633D4E1569C3}" presName="parTxOnly" presStyleLbl="node1" presStyleIdx="12" presStyleCnt="15">
        <dgm:presLayoutVars>
          <dgm:chMax val="0"/>
          <dgm:chPref val="0"/>
          <dgm:bulletEnabled val="1"/>
        </dgm:presLayoutVars>
      </dgm:prSet>
      <dgm:spPr/>
      <dgm:t>
        <a:bodyPr/>
        <a:lstStyle/>
        <a:p>
          <a:endParaRPr lang="en-CA"/>
        </a:p>
      </dgm:t>
    </dgm:pt>
    <dgm:pt modelId="{B88C6BDF-382A-46C1-B7B2-7845BE7098B5}" type="pres">
      <dgm:prSet presAssocID="{EAA288DE-BF67-44C9-B26D-47E2F9611A89}" presName="parTxOnlySpace" presStyleCnt="0"/>
      <dgm:spPr/>
    </dgm:pt>
    <dgm:pt modelId="{331B59E1-2EAF-4078-9150-BE2B884DF418}" type="pres">
      <dgm:prSet presAssocID="{A8CDD7A2-D615-4B76-BB33-63B424B79129}" presName="parTxOnly" presStyleLbl="node1" presStyleIdx="13" presStyleCnt="15">
        <dgm:presLayoutVars>
          <dgm:chMax val="0"/>
          <dgm:chPref val="0"/>
          <dgm:bulletEnabled val="1"/>
        </dgm:presLayoutVars>
      </dgm:prSet>
      <dgm:spPr/>
      <dgm:t>
        <a:bodyPr/>
        <a:lstStyle/>
        <a:p>
          <a:endParaRPr lang="en-CA"/>
        </a:p>
      </dgm:t>
    </dgm:pt>
    <dgm:pt modelId="{8E4A595A-0099-4E6C-A61C-3D1EBA9C63D0}" type="pres">
      <dgm:prSet presAssocID="{9E46EFA0-F689-4305-8A83-1CC0B668C944}" presName="parTxOnlySpace" presStyleCnt="0"/>
      <dgm:spPr/>
    </dgm:pt>
    <dgm:pt modelId="{E9A2B7D5-D643-4C5D-95CB-4ABCB1ED9467}" type="pres">
      <dgm:prSet presAssocID="{CE549350-858F-4AC4-B588-3CEC752277A9}" presName="parTxOnly" presStyleLbl="node1" presStyleIdx="14" presStyleCnt="15">
        <dgm:presLayoutVars>
          <dgm:chMax val="0"/>
          <dgm:chPref val="0"/>
          <dgm:bulletEnabled val="1"/>
        </dgm:presLayoutVars>
      </dgm:prSet>
      <dgm:spPr/>
      <dgm:t>
        <a:bodyPr/>
        <a:lstStyle/>
        <a:p>
          <a:endParaRPr lang="en-CA"/>
        </a:p>
      </dgm:t>
    </dgm:pt>
  </dgm:ptLst>
  <dgm:cxnLst>
    <dgm:cxn modelId="{646B3553-7C1B-4DC2-8203-AFA81DD63000}" srcId="{90AA6AEB-C6B9-47C9-B522-EE50A610077F}" destId="{CE549350-858F-4AC4-B588-3CEC752277A9}" srcOrd="14" destOrd="0" parTransId="{1FFE7C8B-29E2-4D35-ADEE-D1EF0474712E}" sibTransId="{ED925E06-6D19-47F4-9D67-C965A9E3A820}"/>
    <dgm:cxn modelId="{0473E3D6-6A82-4483-8B9F-427286DC1FEA}" srcId="{90AA6AEB-C6B9-47C9-B522-EE50A610077F}" destId="{0ABC0E2A-B5B5-4984-892A-FF20DFCBFF65}" srcOrd="8" destOrd="0" parTransId="{247ACE7F-1E4A-4F4A-86B4-58AB01A00907}" sibTransId="{B2C3FFD5-4BD3-4F5E-8B0C-ADA169042B3C}"/>
    <dgm:cxn modelId="{754158DA-2F83-4072-9BC6-0C6D0E104A24}" type="presOf" srcId="{01419D4B-F5DC-4FC1-9CD0-356FD47B9782}" destId="{963ABC0D-A2EC-4197-BE7F-19638D12D5D8}" srcOrd="0" destOrd="0" presId="urn:microsoft.com/office/officeart/2005/8/layout/chevron1"/>
    <dgm:cxn modelId="{83DEBD30-EC42-4754-B044-C966DA86BACB}" type="presOf" srcId="{90AA6AEB-C6B9-47C9-B522-EE50A610077F}" destId="{9BCC4DE7-88B4-44AF-B3EB-C9C44AC68E28}" srcOrd="0" destOrd="0" presId="urn:microsoft.com/office/officeart/2005/8/layout/chevron1"/>
    <dgm:cxn modelId="{0471BCC2-BA33-4237-8F50-FC973D85A8AE}" srcId="{90AA6AEB-C6B9-47C9-B522-EE50A610077F}" destId="{A4F205A1-2A59-40A1-829F-5F516012D706}" srcOrd="10" destOrd="0" parTransId="{E3F40C2B-84C8-4292-8EF9-282046E0CF43}" sibTransId="{F7AF57CC-8236-496D-9E6F-493CBF235651}"/>
    <dgm:cxn modelId="{E9C95B15-8E07-4D04-8876-72F426705639}" type="presOf" srcId="{0ABC0E2A-B5B5-4984-892A-FF20DFCBFF65}" destId="{79E65F10-29CD-414E-B048-064E34E74CA4}" srcOrd="0" destOrd="0" presId="urn:microsoft.com/office/officeart/2005/8/layout/chevron1"/>
    <dgm:cxn modelId="{C6AF77F9-EAC0-403E-BBC6-074744B087E1}" srcId="{90AA6AEB-C6B9-47C9-B522-EE50A610077F}" destId="{907DE250-47CE-4529-9C7E-78B8D43F432C}" srcOrd="0" destOrd="0" parTransId="{40B015B5-4A74-4E70-9163-C51755AC2E2B}" sibTransId="{41A31050-3691-4B80-9E18-3CE0B4732602}"/>
    <dgm:cxn modelId="{D3DC9849-6F38-46C0-A731-A399A7DCB0F7}" type="presOf" srcId="{CE549350-858F-4AC4-B588-3CEC752277A9}" destId="{E9A2B7D5-D643-4C5D-95CB-4ABCB1ED9467}" srcOrd="0" destOrd="0" presId="urn:microsoft.com/office/officeart/2005/8/layout/chevron1"/>
    <dgm:cxn modelId="{3B0B459F-1118-47F1-9E0B-7241E363F328}" type="presOf" srcId="{907DE250-47CE-4529-9C7E-78B8D43F432C}" destId="{A354A906-F21F-4E8F-A4DF-2D6703A4BF68}" srcOrd="0" destOrd="0" presId="urn:microsoft.com/office/officeart/2005/8/layout/chevron1"/>
    <dgm:cxn modelId="{95C9055A-2096-42DE-A1C7-5D9E0FA2E095}" type="presOf" srcId="{A4F205A1-2A59-40A1-829F-5F516012D706}" destId="{2FFAE35C-9D94-41FD-B957-16A5AEC15AEF}" srcOrd="0" destOrd="0" presId="urn:microsoft.com/office/officeart/2005/8/layout/chevron1"/>
    <dgm:cxn modelId="{8D0EEFED-6E7F-405C-8559-38E2D0CEF7BE}" type="presOf" srcId="{AAA0A706-0F2E-4D47-B925-FA48F35CD4C2}" destId="{5874BB89-CFCB-42AC-9793-37075B546E4F}" srcOrd="0" destOrd="0" presId="urn:microsoft.com/office/officeart/2005/8/layout/chevron1"/>
    <dgm:cxn modelId="{F5855675-FEEF-467D-8C22-24D422F4C8EC}" type="presOf" srcId="{CD97728E-7CEF-4245-8CA8-D215D89FC008}" destId="{0DF2202C-D389-416A-AC94-4A87AA64087E}" srcOrd="0" destOrd="0" presId="urn:microsoft.com/office/officeart/2005/8/layout/chevron1"/>
    <dgm:cxn modelId="{186711ED-919B-4E39-A34D-B3AF24A594BB}" type="presOf" srcId="{BA844753-C2A9-4496-B8D1-1BE4ADA64455}" destId="{16557F92-4EDF-4887-A765-0E4F8A5E22B0}" srcOrd="0" destOrd="0" presId="urn:microsoft.com/office/officeart/2005/8/layout/chevron1"/>
    <dgm:cxn modelId="{DFF8A5B4-E048-402A-8192-26CFAB6B77C8}" type="presOf" srcId="{67E63852-9713-4B32-968A-633D4E1569C3}" destId="{133A9B6D-1D66-48C5-AF01-CAA24E4F1461}" srcOrd="0" destOrd="0" presId="urn:microsoft.com/office/officeart/2005/8/layout/chevron1"/>
    <dgm:cxn modelId="{4AC120FD-4751-4924-9B45-4CDA96A8FC44}" type="presOf" srcId="{908C9DB9-03D6-4A9D-876D-82DEFD8B767A}" destId="{E2B9A884-04AD-4F7E-9981-DDEB451FE380}" srcOrd="0" destOrd="0" presId="urn:microsoft.com/office/officeart/2005/8/layout/chevron1"/>
    <dgm:cxn modelId="{C40CCE56-E280-43F2-9BA0-57A86047072E}" srcId="{90AA6AEB-C6B9-47C9-B522-EE50A610077F}" destId="{CB28F963-4B52-49E9-9EB8-CC78BA9FADF0}" srcOrd="11" destOrd="0" parTransId="{3CCBA0E6-A4F6-47E4-B084-70A8536D0A31}" sibTransId="{496022E7-E48B-4063-837D-AF2FDC6A8B40}"/>
    <dgm:cxn modelId="{3D6CD18B-ACCA-4394-8160-76C626D8C111}" srcId="{90AA6AEB-C6B9-47C9-B522-EE50A610077F}" destId="{5A4766DB-61E6-41BB-B3F1-674EDC7DC036}" srcOrd="2" destOrd="0" parTransId="{0FB2CD0E-15DC-4584-B671-2ADD3197F6CD}" sibTransId="{69F0E07B-C5B6-4B6D-B059-2A5020D10754}"/>
    <dgm:cxn modelId="{4380ECE9-CBA3-4D79-B3DB-765CC351DDCB}" srcId="{90AA6AEB-C6B9-47C9-B522-EE50A610077F}" destId="{D23B5478-AF84-432B-BD20-9457BF4BE292}" srcOrd="1" destOrd="0" parTransId="{882E942E-B2D1-416E-88D3-F6BA25A7014D}" sibTransId="{8EA5856F-6210-4B85-8AA0-01DFEB93B379}"/>
    <dgm:cxn modelId="{D8C942D3-057E-40C0-8491-D304BE83C042}" srcId="{90AA6AEB-C6B9-47C9-B522-EE50A610077F}" destId="{BA844753-C2A9-4496-B8D1-1BE4ADA64455}" srcOrd="9" destOrd="0" parTransId="{C83B9088-54C2-4F99-B67B-F8143B8C32BD}" sibTransId="{FF36BF23-5D22-4F61-95D7-D336249A3761}"/>
    <dgm:cxn modelId="{DDF94BF2-23F5-4399-9700-FACF16366EFA}" type="presOf" srcId="{D23B5478-AF84-432B-BD20-9457BF4BE292}" destId="{2130ED42-BD9C-4C92-BCF5-F06569AF53CE}" srcOrd="0" destOrd="0" presId="urn:microsoft.com/office/officeart/2005/8/layout/chevron1"/>
    <dgm:cxn modelId="{37E31D64-E4B2-4885-AB82-90F790AC0846}" srcId="{90AA6AEB-C6B9-47C9-B522-EE50A610077F}" destId="{67E63852-9713-4B32-968A-633D4E1569C3}" srcOrd="12" destOrd="0" parTransId="{390A313C-11A2-4F77-A68A-F6BE0B11BA3E}" sibTransId="{EAA288DE-BF67-44C9-B26D-47E2F9611A89}"/>
    <dgm:cxn modelId="{60FC2CD4-8F1D-40CC-9A50-3495F047436B}" srcId="{90AA6AEB-C6B9-47C9-B522-EE50A610077F}" destId="{A8CDD7A2-D615-4B76-BB33-63B424B79129}" srcOrd="13" destOrd="0" parTransId="{9DC000A3-E53C-46FF-85BA-60E4F0DA74FF}" sibTransId="{9E46EFA0-F689-4305-8A83-1CC0B668C944}"/>
    <dgm:cxn modelId="{E315CAC6-1F74-48CB-9DB1-5786B6DE2625}" type="presOf" srcId="{A8CDD7A2-D615-4B76-BB33-63B424B79129}" destId="{331B59E1-2EAF-4078-9150-BE2B884DF418}" srcOrd="0" destOrd="0" presId="urn:microsoft.com/office/officeart/2005/8/layout/chevron1"/>
    <dgm:cxn modelId="{848E0470-DA36-4335-9888-4ED37AFE829A}" type="presOf" srcId="{260378BA-92A4-4235-940C-92BB7B8C48FF}" destId="{1A7DE6FE-60A1-41CC-974F-BDD9A780A84B}" srcOrd="0" destOrd="0" presId="urn:microsoft.com/office/officeart/2005/8/layout/chevron1"/>
    <dgm:cxn modelId="{9A8B3967-6B17-4D29-80EE-9F2B04B9D1B4}" srcId="{90AA6AEB-C6B9-47C9-B522-EE50A610077F}" destId="{260378BA-92A4-4235-940C-92BB7B8C48FF}" srcOrd="5" destOrd="0" parTransId="{B9C18BEF-561A-482E-A4A2-1CC26BEC3128}" sibTransId="{4FDF2357-8344-4C01-8132-40426C54863D}"/>
    <dgm:cxn modelId="{A7F7EAC9-E4B5-4C5A-9141-F086FDA82363}" srcId="{90AA6AEB-C6B9-47C9-B522-EE50A610077F}" destId="{AAA0A706-0F2E-4D47-B925-FA48F35CD4C2}" srcOrd="3" destOrd="0" parTransId="{CF30E779-D49E-4EF8-8D2E-592C8178B448}" sibTransId="{E8C81EE7-6D64-49ED-9158-B2C58A3A1DA9}"/>
    <dgm:cxn modelId="{49D53278-F366-4D50-B374-B5ECE961771D}" type="presOf" srcId="{5A4766DB-61E6-41BB-B3F1-674EDC7DC036}" destId="{F82C43B4-0368-4C3B-B82E-D995887C9511}" srcOrd="0" destOrd="0" presId="urn:microsoft.com/office/officeart/2005/8/layout/chevron1"/>
    <dgm:cxn modelId="{771B30A6-F2AA-4E4D-B2D4-3D785A1629D7}" srcId="{90AA6AEB-C6B9-47C9-B522-EE50A610077F}" destId="{CD97728E-7CEF-4245-8CA8-D215D89FC008}" srcOrd="4" destOrd="0" parTransId="{33F6DB20-BE38-42E4-AEF1-4DE082B084A7}" sibTransId="{D493719F-98B6-4E99-9B18-E90E4F34F08A}"/>
    <dgm:cxn modelId="{8E4ECEF8-7F8D-434A-9745-A8110E441E9B}" type="presOf" srcId="{CB28F963-4B52-49E9-9EB8-CC78BA9FADF0}" destId="{7C3F20B7-B8B0-4D10-811B-070BD20FA638}" srcOrd="0" destOrd="0" presId="urn:microsoft.com/office/officeart/2005/8/layout/chevron1"/>
    <dgm:cxn modelId="{65D7782A-2292-446A-96A4-904D4867C80B}" srcId="{90AA6AEB-C6B9-47C9-B522-EE50A610077F}" destId="{908C9DB9-03D6-4A9D-876D-82DEFD8B767A}" srcOrd="7" destOrd="0" parTransId="{315BB8C3-6676-455F-935F-DD59EF50A2CF}" sibTransId="{EA399F70-3F2A-4CEA-B4A4-EBEB76065268}"/>
    <dgm:cxn modelId="{F40107E9-2413-4AA2-8E9C-2FD0D96AE799}" srcId="{90AA6AEB-C6B9-47C9-B522-EE50A610077F}" destId="{01419D4B-F5DC-4FC1-9CD0-356FD47B9782}" srcOrd="6" destOrd="0" parTransId="{654144A0-B5B3-484F-A061-D8B37915E86B}" sibTransId="{2ECE60DF-B009-48C2-A536-9F863CCAEDA5}"/>
    <dgm:cxn modelId="{2B47F1E3-657A-408F-9CAD-E0218041846C}" type="presParOf" srcId="{9BCC4DE7-88B4-44AF-B3EB-C9C44AC68E28}" destId="{A354A906-F21F-4E8F-A4DF-2D6703A4BF68}" srcOrd="0" destOrd="0" presId="urn:microsoft.com/office/officeart/2005/8/layout/chevron1"/>
    <dgm:cxn modelId="{9D5EE3D0-E43B-4B26-99CB-3E6FCFA015D8}" type="presParOf" srcId="{9BCC4DE7-88B4-44AF-B3EB-C9C44AC68E28}" destId="{3766B1EF-817C-44F2-A26F-6B8652074F0E}" srcOrd="1" destOrd="0" presId="urn:microsoft.com/office/officeart/2005/8/layout/chevron1"/>
    <dgm:cxn modelId="{115FEF51-21BE-4AC4-9FFA-D072CB3FD93F}" type="presParOf" srcId="{9BCC4DE7-88B4-44AF-B3EB-C9C44AC68E28}" destId="{2130ED42-BD9C-4C92-BCF5-F06569AF53CE}" srcOrd="2" destOrd="0" presId="urn:microsoft.com/office/officeart/2005/8/layout/chevron1"/>
    <dgm:cxn modelId="{00D26291-F405-4AE3-95FD-2EA7B02B1A2F}" type="presParOf" srcId="{9BCC4DE7-88B4-44AF-B3EB-C9C44AC68E28}" destId="{573B8BEC-4BC9-4ABC-A364-24097008D745}" srcOrd="3" destOrd="0" presId="urn:microsoft.com/office/officeart/2005/8/layout/chevron1"/>
    <dgm:cxn modelId="{C8782DB6-9CBD-40A5-BB04-9F512BA7067D}" type="presParOf" srcId="{9BCC4DE7-88B4-44AF-B3EB-C9C44AC68E28}" destId="{F82C43B4-0368-4C3B-B82E-D995887C9511}" srcOrd="4" destOrd="0" presId="urn:microsoft.com/office/officeart/2005/8/layout/chevron1"/>
    <dgm:cxn modelId="{CBDE2B0B-DF9D-457C-88DC-F65ABDE276BD}" type="presParOf" srcId="{9BCC4DE7-88B4-44AF-B3EB-C9C44AC68E28}" destId="{6960E482-A921-4C18-83BF-DFB94B015A70}" srcOrd="5" destOrd="0" presId="urn:microsoft.com/office/officeart/2005/8/layout/chevron1"/>
    <dgm:cxn modelId="{D134B5EB-7809-493D-9BE5-BBDD81FDD664}" type="presParOf" srcId="{9BCC4DE7-88B4-44AF-B3EB-C9C44AC68E28}" destId="{5874BB89-CFCB-42AC-9793-37075B546E4F}" srcOrd="6" destOrd="0" presId="urn:microsoft.com/office/officeart/2005/8/layout/chevron1"/>
    <dgm:cxn modelId="{2A295BA9-CADC-431E-B570-A949C9CB3577}" type="presParOf" srcId="{9BCC4DE7-88B4-44AF-B3EB-C9C44AC68E28}" destId="{6C5E7112-F9BC-4110-BE93-41B46A79EB74}" srcOrd="7" destOrd="0" presId="urn:microsoft.com/office/officeart/2005/8/layout/chevron1"/>
    <dgm:cxn modelId="{21AD6454-0A2F-405F-A337-42C6EB061B5D}" type="presParOf" srcId="{9BCC4DE7-88B4-44AF-B3EB-C9C44AC68E28}" destId="{0DF2202C-D389-416A-AC94-4A87AA64087E}" srcOrd="8" destOrd="0" presId="urn:microsoft.com/office/officeart/2005/8/layout/chevron1"/>
    <dgm:cxn modelId="{994A666A-33D8-439E-9B05-86CBA0039ED9}" type="presParOf" srcId="{9BCC4DE7-88B4-44AF-B3EB-C9C44AC68E28}" destId="{CAAE8B7B-4CF9-4B54-B963-7D4ABFABBA34}" srcOrd="9" destOrd="0" presId="urn:microsoft.com/office/officeart/2005/8/layout/chevron1"/>
    <dgm:cxn modelId="{C16AE7D8-A097-4FE8-8523-20F88DFB6B1F}" type="presParOf" srcId="{9BCC4DE7-88B4-44AF-B3EB-C9C44AC68E28}" destId="{1A7DE6FE-60A1-41CC-974F-BDD9A780A84B}" srcOrd="10" destOrd="0" presId="urn:microsoft.com/office/officeart/2005/8/layout/chevron1"/>
    <dgm:cxn modelId="{14C1BBCC-EF31-4317-8696-A34CE1975876}" type="presParOf" srcId="{9BCC4DE7-88B4-44AF-B3EB-C9C44AC68E28}" destId="{8C59F438-B7C0-4BB3-826D-0C6E2E2B3475}" srcOrd="11" destOrd="0" presId="urn:microsoft.com/office/officeart/2005/8/layout/chevron1"/>
    <dgm:cxn modelId="{DAC401F3-D755-42CD-8FC4-8F2442BC1E7A}" type="presParOf" srcId="{9BCC4DE7-88B4-44AF-B3EB-C9C44AC68E28}" destId="{963ABC0D-A2EC-4197-BE7F-19638D12D5D8}" srcOrd="12" destOrd="0" presId="urn:microsoft.com/office/officeart/2005/8/layout/chevron1"/>
    <dgm:cxn modelId="{1A78786A-6552-4D4F-9D4E-BF8E0876BF8B}" type="presParOf" srcId="{9BCC4DE7-88B4-44AF-B3EB-C9C44AC68E28}" destId="{ABE4770E-8E28-4C5C-8383-DCDDC4E5DFCB}" srcOrd="13" destOrd="0" presId="urn:microsoft.com/office/officeart/2005/8/layout/chevron1"/>
    <dgm:cxn modelId="{FD0C380B-34CC-43BB-B014-103461A5678F}" type="presParOf" srcId="{9BCC4DE7-88B4-44AF-B3EB-C9C44AC68E28}" destId="{E2B9A884-04AD-4F7E-9981-DDEB451FE380}" srcOrd="14" destOrd="0" presId="urn:microsoft.com/office/officeart/2005/8/layout/chevron1"/>
    <dgm:cxn modelId="{8EE90BE3-A1DB-4DE1-831E-04930FC8A219}" type="presParOf" srcId="{9BCC4DE7-88B4-44AF-B3EB-C9C44AC68E28}" destId="{743BCDC3-5CBB-4C7D-A736-1F9DF83E7B73}" srcOrd="15" destOrd="0" presId="urn:microsoft.com/office/officeart/2005/8/layout/chevron1"/>
    <dgm:cxn modelId="{B3E3C862-B408-4DF4-B6D6-8A3437B78D37}" type="presParOf" srcId="{9BCC4DE7-88B4-44AF-B3EB-C9C44AC68E28}" destId="{79E65F10-29CD-414E-B048-064E34E74CA4}" srcOrd="16" destOrd="0" presId="urn:microsoft.com/office/officeart/2005/8/layout/chevron1"/>
    <dgm:cxn modelId="{8D1E00D6-F61C-4023-A2A9-F3F5D9C55A30}" type="presParOf" srcId="{9BCC4DE7-88B4-44AF-B3EB-C9C44AC68E28}" destId="{E353FC04-5360-4CA3-A355-89A26E6DEA40}" srcOrd="17" destOrd="0" presId="urn:microsoft.com/office/officeart/2005/8/layout/chevron1"/>
    <dgm:cxn modelId="{503F851F-D340-4996-9ED1-69EF6CED2FD2}" type="presParOf" srcId="{9BCC4DE7-88B4-44AF-B3EB-C9C44AC68E28}" destId="{16557F92-4EDF-4887-A765-0E4F8A5E22B0}" srcOrd="18" destOrd="0" presId="urn:microsoft.com/office/officeart/2005/8/layout/chevron1"/>
    <dgm:cxn modelId="{6D39B1B0-364B-4A55-AB10-6D93EBEA23FB}" type="presParOf" srcId="{9BCC4DE7-88B4-44AF-B3EB-C9C44AC68E28}" destId="{0EAAC8ED-7B08-4A65-B6E1-485BC2183EEC}" srcOrd="19" destOrd="0" presId="urn:microsoft.com/office/officeart/2005/8/layout/chevron1"/>
    <dgm:cxn modelId="{FEB86962-4A6B-4AF3-BFEB-DF8866ABD4C5}" type="presParOf" srcId="{9BCC4DE7-88B4-44AF-B3EB-C9C44AC68E28}" destId="{2FFAE35C-9D94-41FD-B957-16A5AEC15AEF}" srcOrd="20" destOrd="0" presId="urn:microsoft.com/office/officeart/2005/8/layout/chevron1"/>
    <dgm:cxn modelId="{02BD7889-B616-4F2F-9C1B-E9305BF9F391}" type="presParOf" srcId="{9BCC4DE7-88B4-44AF-B3EB-C9C44AC68E28}" destId="{F8E199AE-DA62-459F-A459-99C6D6108DBC}" srcOrd="21" destOrd="0" presId="urn:microsoft.com/office/officeart/2005/8/layout/chevron1"/>
    <dgm:cxn modelId="{2205AFCA-60A8-4507-AA6E-E39544547DA2}" type="presParOf" srcId="{9BCC4DE7-88B4-44AF-B3EB-C9C44AC68E28}" destId="{7C3F20B7-B8B0-4D10-811B-070BD20FA638}" srcOrd="22" destOrd="0" presId="urn:microsoft.com/office/officeart/2005/8/layout/chevron1"/>
    <dgm:cxn modelId="{BE3A54AB-9EC7-47DB-965D-67F38F473D28}" type="presParOf" srcId="{9BCC4DE7-88B4-44AF-B3EB-C9C44AC68E28}" destId="{1E84328F-C530-49A9-A15D-177923E4E2F5}" srcOrd="23" destOrd="0" presId="urn:microsoft.com/office/officeart/2005/8/layout/chevron1"/>
    <dgm:cxn modelId="{9A86F592-A5B3-470A-B8E5-87764F2E4088}" type="presParOf" srcId="{9BCC4DE7-88B4-44AF-B3EB-C9C44AC68E28}" destId="{133A9B6D-1D66-48C5-AF01-CAA24E4F1461}" srcOrd="24" destOrd="0" presId="urn:microsoft.com/office/officeart/2005/8/layout/chevron1"/>
    <dgm:cxn modelId="{38DC7733-C5A8-4969-8ED3-481CB221B7EC}" type="presParOf" srcId="{9BCC4DE7-88B4-44AF-B3EB-C9C44AC68E28}" destId="{B88C6BDF-382A-46C1-B7B2-7845BE7098B5}" srcOrd="25" destOrd="0" presId="urn:microsoft.com/office/officeart/2005/8/layout/chevron1"/>
    <dgm:cxn modelId="{9F4CE6C1-2EAE-4C22-9BC0-BB0898691391}" type="presParOf" srcId="{9BCC4DE7-88B4-44AF-B3EB-C9C44AC68E28}" destId="{331B59E1-2EAF-4078-9150-BE2B884DF418}" srcOrd="26" destOrd="0" presId="urn:microsoft.com/office/officeart/2005/8/layout/chevron1"/>
    <dgm:cxn modelId="{48B4CC7A-75CC-492A-AEBD-40E147E496AD}" type="presParOf" srcId="{9BCC4DE7-88B4-44AF-B3EB-C9C44AC68E28}" destId="{8E4A595A-0099-4E6C-A61C-3D1EBA9C63D0}" srcOrd="27" destOrd="0" presId="urn:microsoft.com/office/officeart/2005/8/layout/chevron1"/>
    <dgm:cxn modelId="{7A36453D-0574-42D8-96CA-3E07F8ACAF63}" type="presParOf" srcId="{9BCC4DE7-88B4-44AF-B3EB-C9C44AC68E28}" destId="{E9A2B7D5-D643-4C5D-95CB-4ABCB1ED9467}" srcOrd="2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54A906-F21F-4E8F-A4DF-2D6703A4BF68}">
      <dsp:nvSpPr>
        <dsp:cNvPr id="0" name=""/>
        <dsp:cNvSpPr/>
      </dsp:nvSpPr>
      <dsp:spPr>
        <a:xfrm>
          <a:off x="2411" y="701868"/>
          <a:ext cx="604763" cy="241905"/>
        </a:xfrm>
        <a:prstGeom prst="chevron">
          <a:avLst/>
        </a:prstGeom>
        <a:solidFill>
          <a:schemeClr val="accent1">
            <a:lumMod val="60000"/>
            <a:lumOff val="40000"/>
            <a:alpha val="9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endParaRPr lang="en-CA" sz="1100" kern="1200" dirty="0"/>
        </a:p>
      </dsp:txBody>
      <dsp:txXfrm>
        <a:off x="2411" y="701868"/>
        <a:ext cx="604763" cy="241905"/>
      </dsp:txXfrm>
    </dsp:sp>
    <dsp:sp modelId="{2130ED42-BD9C-4C92-BCF5-F06569AF53CE}">
      <dsp:nvSpPr>
        <dsp:cNvPr id="0" name=""/>
        <dsp:cNvSpPr/>
      </dsp:nvSpPr>
      <dsp:spPr>
        <a:xfrm>
          <a:off x="546697" y="701868"/>
          <a:ext cx="604763" cy="241905"/>
        </a:xfrm>
        <a:prstGeom prst="chevron">
          <a:avLst/>
        </a:prstGeom>
        <a:solidFill>
          <a:schemeClr val="accent1">
            <a:alpha val="90000"/>
            <a:hueOff val="0"/>
            <a:satOff val="0"/>
            <a:lumOff val="0"/>
            <a:alphaOff val="-2857"/>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CA" sz="1100" kern="1200" dirty="0" smtClean="0"/>
            <a:t>JAN</a:t>
          </a:r>
          <a:endParaRPr lang="en-CA" sz="1100" kern="1200" dirty="0"/>
        </a:p>
      </dsp:txBody>
      <dsp:txXfrm>
        <a:off x="546697" y="701868"/>
        <a:ext cx="604763" cy="241905"/>
      </dsp:txXfrm>
    </dsp:sp>
    <dsp:sp modelId="{F82C43B4-0368-4C3B-B82E-D995887C9511}">
      <dsp:nvSpPr>
        <dsp:cNvPr id="0" name=""/>
        <dsp:cNvSpPr/>
      </dsp:nvSpPr>
      <dsp:spPr>
        <a:xfrm>
          <a:off x="1090984" y="701868"/>
          <a:ext cx="604763" cy="241905"/>
        </a:xfrm>
        <a:prstGeom prst="chevron">
          <a:avLst/>
        </a:prstGeom>
        <a:solidFill>
          <a:schemeClr val="accent1">
            <a:alpha val="90000"/>
            <a:hueOff val="0"/>
            <a:satOff val="0"/>
            <a:lumOff val="0"/>
            <a:alphaOff val="-5714"/>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CA" sz="1100" kern="1200" dirty="0" smtClean="0"/>
            <a:t>FEB</a:t>
          </a:r>
          <a:endParaRPr lang="en-CA" sz="1100" kern="1200" dirty="0"/>
        </a:p>
      </dsp:txBody>
      <dsp:txXfrm>
        <a:off x="1090984" y="701868"/>
        <a:ext cx="604763" cy="241905"/>
      </dsp:txXfrm>
    </dsp:sp>
    <dsp:sp modelId="{5874BB89-CFCB-42AC-9793-37075B546E4F}">
      <dsp:nvSpPr>
        <dsp:cNvPr id="0" name=""/>
        <dsp:cNvSpPr/>
      </dsp:nvSpPr>
      <dsp:spPr>
        <a:xfrm>
          <a:off x="1635271" y="701868"/>
          <a:ext cx="604763" cy="241905"/>
        </a:xfrm>
        <a:prstGeom prst="chevron">
          <a:avLst/>
        </a:prstGeom>
        <a:solidFill>
          <a:schemeClr val="accent1">
            <a:alpha val="90000"/>
            <a:hueOff val="0"/>
            <a:satOff val="0"/>
            <a:lumOff val="0"/>
            <a:alphaOff val="-8571"/>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CA" sz="1100" kern="1200" dirty="0" smtClean="0"/>
            <a:t>MAR</a:t>
          </a:r>
          <a:endParaRPr lang="en-CA" sz="1100" kern="1200" dirty="0"/>
        </a:p>
      </dsp:txBody>
      <dsp:txXfrm>
        <a:off x="1635271" y="701868"/>
        <a:ext cx="604763" cy="241905"/>
      </dsp:txXfrm>
    </dsp:sp>
    <dsp:sp modelId="{0DF2202C-D389-416A-AC94-4A87AA64087E}">
      <dsp:nvSpPr>
        <dsp:cNvPr id="0" name=""/>
        <dsp:cNvSpPr/>
      </dsp:nvSpPr>
      <dsp:spPr>
        <a:xfrm>
          <a:off x="2179558" y="701868"/>
          <a:ext cx="604763" cy="241905"/>
        </a:xfrm>
        <a:prstGeom prst="chevron">
          <a:avLst/>
        </a:prstGeom>
        <a:solidFill>
          <a:schemeClr val="accent1">
            <a:alpha val="90000"/>
            <a:hueOff val="0"/>
            <a:satOff val="0"/>
            <a:lumOff val="0"/>
            <a:alphaOff val="-11429"/>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CA" sz="1100" kern="1200" dirty="0" smtClean="0"/>
            <a:t>APR</a:t>
          </a:r>
          <a:endParaRPr lang="en-CA" sz="1100" kern="1200" dirty="0"/>
        </a:p>
      </dsp:txBody>
      <dsp:txXfrm>
        <a:off x="2179558" y="701868"/>
        <a:ext cx="604763" cy="241905"/>
      </dsp:txXfrm>
    </dsp:sp>
    <dsp:sp modelId="{1A7DE6FE-60A1-41CC-974F-BDD9A780A84B}">
      <dsp:nvSpPr>
        <dsp:cNvPr id="0" name=""/>
        <dsp:cNvSpPr/>
      </dsp:nvSpPr>
      <dsp:spPr>
        <a:xfrm>
          <a:off x="2723844" y="701868"/>
          <a:ext cx="604763" cy="241905"/>
        </a:xfrm>
        <a:prstGeom prst="chevron">
          <a:avLst/>
        </a:prstGeom>
        <a:solidFill>
          <a:schemeClr val="accent1">
            <a:alpha val="90000"/>
            <a:hueOff val="0"/>
            <a:satOff val="0"/>
            <a:lumOff val="0"/>
            <a:alphaOff val="-14286"/>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CA" sz="1100" kern="1200" dirty="0" smtClean="0"/>
            <a:t>MAY</a:t>
          </a:r>
          <a:endParaRPr lang="en-CA" sz="1100" kern="1200" dirty="0"/>
        </a:p>
      </dsp:txBody>
      <dsp:txXfrm>
        <a:off x="2723844" y="701868"/>
        <a:ext cx="604763" cy="241905"/>
      </dsp:txXfrm>
    </dsp:sp>
    <dsp:sp modelId="{963ABC0D-A2EC-4197-BE7F-19638D12D5D8}">
      <dsp:nvSpPr>
        <dsp:cNvPr id="0" name=""/>
        <dsp:cNvSpPr/>
      </dsp:nvSpPr>
      <dsp:spPr>
        <a:xfrm>
          <a:off x="3268131" y="701868"/>
          <a:ext cx="604763" cy="241905"/>
        </a:xfrm>
        <a:prstGeom prst="chevron">
          <a:avLst/>
        </a:prstGeom>
        <a:solidFill>
          <a:schemeClr val="accent1">
            <a:alpha val="90000"/>
            <a:hueOff val="0"/>
            <a:satOff val="0"/>
            <a:lumOff val="0"/>
            <a:alphaOff val="-17143"/>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CA" sz="1100" kern="1200" dirty="0" smtClean="0"/>
            <a:t>JUN</a:t>
          </a:r>
          <a:endParaRPr lang="en-CA" sz="1100" kern="1200" dirty="0"/>
        </a:p>
      </dsp:txBody>
      <dsp:txXfrm>
        <a:off x="3268131" y="701868"/>
        <a:ext cx="604763" cy="241905"/>
      </dsp:txXfrm>
    </dsp:sp>
    <dsp:sp modelId="{E2B9A884-04AD-4F7E-9981-DDEB451FE380}">
      <dsp:nvSpPr>
        <dsp:cNvPr id="0" name=""/>
        <dsp:cNvSpPr/>
      </dsp:nvSpPr>
      <dsp:spPr>
        <a:xfrm>
          <a:off x="3812418" y="701868"/>
          <a:ext cx="604763" cy="241905"/>
        </a:xfrm>
        <a:prstGeom prst="chevron">
          <a:avLst/>
        </a:prstGeom>
        <a:solidFill>
          <a:schemeClr val="accent1">
            <a:alpha val="90000"/>
            <a:hueOff val="0"/>
            <a:satOff val="0"/>
            <a:lumOff val="0"/>
            <a:alphaOff val="-2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CA" sz="1100" kern="1200" dirty="0" smtClean="0"/>
            <a:t>JUL</a:t>
          </a:r>
          <a:endParaRPr lang="en-CA" sz="1100" kern="1200" dirty="0"/>
        </a:p>
      </dsp:txBody>
      <dsp:txXfrm>
        <a:off x="3812418" y="701868"/>
        <a:ext cx="604763" cy="241905"/>
      </dsp:txXfrm>
    </dsp:sp>
    <dsp:sp modelId="{79E65F10-29CD-414E-B048-064E34E74CA4}">
      <dsp:nvSpPr>
        <dsp:cNvPr id="0" name=""/>
        <dsp:cNvSpPr/>
      </dsp:nvSpPr>
      <dsp:spPr>
        <a:xfrm>
          <a:off x="4356705" y="701868"/>
          <a:ext cx="604763" cy="241905"/>
        </a:xfrm>
        <a:prstGeom prst="chevron">
          <a:avLst/>
        </a:prstGeom>
        <a:solidFill>
          <a:schemeClr val="accent1">
            <a:alpha val="90000"/>
            <a:hueOff val="0"/>
            <a:satOff val="0"/>
            <a:lumOff val="0"/>
            <a:alphaOff val="-22857"/>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CA" sz="1100" kern="1200" dirty="0" smtClean="0"/>
            <a:t>AUG</a:t>
          </a:r>
          <a:endParaRPr lang="en-CA" sz="1100" kern="1200" dirty="0"/>
        </a:p>
      </dsp:txBody>
      <dsp:txXfrm>
        <a:off x="4356705" y="701868"/>
        <a:ext cx="604763" cy="241905"/>
      </dsp:txXfrm>
    </dsp:sp>
    <dsp:sp modelId="{16557F92-4EDF-4887-A765-0E4F8A5E22B0}">
      <dsp:nvSpPr>
        <dsp:cNvPr id="0" name=""/>
        <dsp:cNvSpPr/>
      </dsp:nvSpPr>
      <dsp:spPr>
        <a:xfrm>
          <a:off x="4900992" y="701868"/>
          <a:ext cx="604763" cy="241905"/>
        </a:xfrm>
        <a:prstGeom prst="chevron">
          <a:avLst/>
        </a:prstGeom>
        <a:solidFill>
          <a:schemeClr val="accent1">
            <a:alpha val="90000"/>
            <a:hueOff val="0"/>
            <a:satOff val="0"/>
            <a:lumOff val="0"/>
            <a:alphaOff val="-25714"/>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CA" sz="1100" kern="1200" dirty="0" smtClean="0"/>
            <a:t>SEP</a:t>
          </a:r>
          <a:endParaRPr lang="en-CA" sz="1100" kern="1200" dirty="0"/>
        </a:p>
      </dsp:txBody>
      <dsp:txXfrm>
        <a:off x="4900992" y="701868"/>
        <a:ext cx="604763" cy="241905"/>
      </dsp:txXfrm>
    </dsp:sp>
    <dsp:sp modelId="{2FFAE35C-9D94-41FD-B957-16A5AEC15AEF}">
      <dsp:nvSpPr>
        <dsp:cNvPr id="0" name=""/>
        <dsp:cNvSpPr/>
      </dsp:nvSpPr>
      <dsp:spPr>
        <a:xfrm>
          <a:off x="5445278" y="701868"/>
          <a:ext cx="604763" cy="241905"/>
        </a:xfrm>
        <a:prstGeom prst="chevron">
          <a:avLst/>
        </a:prstGeom>
        <a:solidFill>
          <a:schemeClr val="accent1">
            <a:alpha val="90000"/>
            <a:hueOff val="0"/>
            <a:satOff val="0"/>
            <a:lumOff val="0"/>
            <a:alphaOff val="-28571"/>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CA" sz="1100" kern="1200" dirty="0" smtClean="0"/>
            <a:t>OCT</a:t>
          </a:r>
          <a:endParaRPr lang="en-CA" sz="1100" kern="1200" dirty="0"/>
        </a:p>
      </dsp:txBody>
      <dsp:txXfrm>
        <a:off x="5445278" y="701868"/>
        <a:ext cx="604763" cy="241905"/>
      </dsp:txXfrm>
    </dsp:sp>
    <dsp:sp modelId="{7C3F20B7-B8B0-4D10-811B-070BD20FA638}">
      <dsp:nvSpPr>
        <dsp:cNvPr id="0" name=""/>
        <dsp:cNvSpPr/>
      </dsp:nvSpPr>
      <dsp:spPr>
        <a:xfrm>
          <a:off x="5989565" y="701868"/>
          <a:ext cx="604763" cy="241905"/>
        </a:xfrm>
        <a:prstGeom prst="chevron">
          <a:avLst/>
        </a:prstGeom>
        <a:solidFill>
          <a:schemeClr val="accent1">
            <a:alpha val="90000"/>
            <a:hueOff val="0"/>
            <a:satOff val="0"/>
            <a:lumOff val="0"/>
            <a:alphaOff val="-31429"/>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CA" sz="1100" kern="1200" dirty="0" smtClean="0"/>
            <a:t>NOV</a:t>
          </a:r>
          <a:endParaRPr lang="en-CA" sz="1100" kern="1200" dirty="0"/>
        </a:p>
      </dsp:txBody>
      <dsp:txXfrm>
        <a:off x="5989565" y="701868"/>
        <a:ext cx="604763" cy="241905"/>
      </dsp:txXfrm>
    </dsp:sp>
    <dsp:sp modelId="{133A9B6D-1D66-48C5-AF01-CAA24E4F1461}">
      <dsp:nvSpPr>
        <dsp:cNvPr id="0" name=""/>
        <dsp:cNvSpPr/>
      </dsp:nvSpPr>
      <dsp:spPr>
        <a:xfrm>
          <a:off x="6533852" y="701868"/>
          <a:ext cx="604763" cy="241905"/>
        </a:xfrm>
        <a:prstGeom prst="chevron">
          <a:avLst/>
        </a:prstGeom>
        <a:solidFill>
          <a:schemeClr val="accent1">
            <a:alpha val="90000"/>
            <a:hueOff val="0"/>
            <a:satOff val="0"/>
            <a:lumOff val="0"/>
            <a:alphaOff val="-34286"/>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CA" sz="1100" kern="1200" dirty="0" smtClean="0"/>
            <a:t>DEC</a:t>
          </a:r>
          <a:endParaRPr lang="en-CA" sz="1100" kern="1200" dirty="0"/>
        </a:p>
      </dsp:txBody>
      <dsp:txXfrm>
        <a:off x="6533852" y="701868"/>
        <a:ext cx="604763" cy="241905"/>
      </dsp:txXfrm>
    </dsp:sp>
    <dsp:sp modelId="{331B59E1-2EAF-4078-9150-BE2B884DF418}">
      <dsp:nvSpPr>
        <dsp:cNvPr id="0" name=""/>
        <dsp:cNvSpPr/>
      </dsp:nvSpPr>
      <dsp:spPr>
        <a:xfrm>
          <a:off x="7078139" y="701868"/>
          <a:ext cx="604763" cy="241905"/>
        </a:xfrm>
        <a:prstGeom prst="chevron">
          <a:avLst/>
        </a:prstGeom>
        <a:solidFill>
          <a:schemeClr val="accent1">
            <a:lumMod val="60000"/>
            <a:lumOff val="40000"/>
            <a:alpha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CA" sz="1100" kern="1200" dirty="0" smtClean="0"/>
            <a:t>JAN</a:t>
          </a:r>
          <a:endParaRPr lang="en-CA" sz="1100" kern="1200" dirty="0"/>
        </a:p>
      </dsp:txBody>
      <dsp:txXfrm>
        <a:off x="7078139" y="701868"/>
        <a:ext cx="604763" cy="241905"/>
      </dsp:txXfrm>
    </dsp:sp>
    <dsp:sp modelId="{E9A2B7D5-D643-4C5D-95CB-4ABCB1ED9467}">
      <dsp:nvSpPr>
        <dsp:cNvPr id="0" name=""/>
        <dsp:cNvSpPr/>
      </dsp:nvSpPr>
      <dsp:spPr>
        <a:xfrm>
          <a:off x="7622425" y="701868"/>
          <a:ext cx="604763" cy="241905"/>
        </a:xfrm>
        <a:prstGeom prst="chevron">
          <a:avLst/>
        </a:prstGeom>
        <a:solidFill>
          <a:schemeClr val="accent1">
            <a:lumMod val="60000"/>
            <a:lumOff val="40000"/>
            <a:alpha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CA" sz="1100" kern="1200" dirty="0" smtClean="0"/>
            <a:t>FEB</a:t>
          </a:r>
          <a:endParaRPr lang="en-CA" sz="1100" kern="1200" dirty="0"/>
        </a:p>
      </dsp:txBody>
      <dsp:txXfrm>
        <a:off x="7622425" y="701868"/>
        <a:ext cx="604763" cy="24190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31ABBF-D990-4276-8EA5-8FAC214E1956}" type="datetimeFigureOut">
              <a:rPr lang="en-CA" smtClean="0"/>
              <a:pPr/>
              <a:t>05/03/2015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2E9056-15A6-4AE3-BCDE-8BF6535F2695}" type="slidenum">
              <a:rPr lang="en-CA" smtClean="0"/>
              <a:pPr/>
              <a:t>‹#›</a:t>
            </a:fld>
            <a:endParaRPr lang="en-CA"/>
          </a:p>
        </p:txBody>
      </p:sp>
    </p:spTree>
    <p:extLst>
      <p:ext uri="{BB962C8B-B14F-4D97-AF65-F5344CB8AC3E}">
        <p14:creationId xmlns="" xmlns:p14="http://schemas.microsoft.com/office/powerpoint/2010/main" val="2221569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smtClean="0"/>
          </a:p>
          <a:p>
            <a:endParaRPr lang="en-CA" dirty="0"/>
          </a:p>
        </p:txBody>
      </p:sp>
      <p:sp>
        <p:nvSpPr>
          <p:cNvPr id="4" name="Slide Number Placeholder 3"/>
          <p:cNvSpPr>
            <a:spLocks noGrp="1"/>
          </p:cNvSpPr>
          <p:nvPr>
            <p:ph type="sldNum" sz="quarter" idx="10"/>
          </p:nvPr>
        </p:nvSpPr>
        <p:spPr/>
        <p:txBody>
          <a:bodyPr/>
          <a:lstStyle/>
          <a:p>
            <a:fld id="{3B2E9056-15A6-4AE3-BCDE-8BF6535F2695}"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indent="-514350">
              <a:buFont typeface="+mj-lt"/>
              <a:buAutoNum type="arabicPeriod"/>
            </a:pPr>
            <a:endParaRPr lang="en-CA" dirty="0" smtClean="0"/>
          </a:p>
          <a:p>
            <a:endParaRPr lang="en-CA" dirty="0"/>
          </a:p>
        </p:txBody>
      </p:sp>
      <p:sp>
        <p:nvSpPr>
          <p:cNvPr id="4" name="Slide Number Placeholder 3"/>
          <p:cNvSpPr>
            <a:spLocks noGrp="1"/>
          </p:cNvSpPr>
          <p:nvPr>
            <p:ph type="sldNum" sz="quarter" idx="10"/>
          </p:nvPr>
        </p:nvSpPr>
        <p:spPr/>
        <p:txBody>
          <a:bodyPr/>
          <a:lstStyle/>
          <a:p>
            <a:fld id="{3B2E9056-15A6-4AE3-BCDE-8BF6535F2695}" type="slidenum">
              <a:rPr lang="en-CA" smtClean="0"/>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3B2E9056-15A6-4AE3-BCDE-8BF6535F2695}" type="slidenum">
              <a:rPr lang="en-CA" smtClean="0"/>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3B2E9056-15A6-4AE3-BCDE-8BF6535F2695}" type="slidenum">
              <a:rPr lang="en-CA" smtClean="0"/>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3B2E9056-15A6-4AE3-BCDE-8BF6535F2695}" type="slidenum">
              <a:rPr lang="en-CA" smtClean="0"/>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dirty="0" smtClean="0"/>
              <a:t>Where can I get information on Rideau water levels? </a:t>
            </a:r>
          </a:p>
          <a:p>
            <a:pPr lvl="0"/>
            <a:r>
              <a:rPr lang="en-CA" dirty="0" smtClean="0"/>
              <a:t>How do I find out if the Rideau is expected to flood? Who will inform me? When? What is my responsibility in ensuring this communication?</a:t>
            </a:r>
          </a:p>
          <a:p>
            <a:pPr lvl="0"/>
            <a:r>
              <a:rPr lang="en-CA" dirty="0" smtClean="0"/>
              <a:t>Is there someone in the neighbourhood I can contact for more details? (flood marshals? flood captains?)</a:t>
            </a:r>
          </a:p>
          <a:p>
            <a:pPr lvl="0"/>
            <a:r>
              <a:rPr lang="en-CA" dirty="0" smtClean="0"/>
              <a:t>Where will the water come from? overland? ground water? (info for sump pumps and backwater valves)</a:t>
            </a:r>
          </a:p>
          <a:p>
            <a:pPr lvl="0"/>
            <a:r>
              <a:rPr lang="en-CA" dirty="0" smtClean="0"/>
              <a:t>How high could the water get? What does this mean for the neighbourhood? What would those levels look like on my street?</a:t>
            </a:r>
          </a:p>
          <a:p>
            <a:pPr lvl="0"/>
            <a:r>
              <a:rPr lang="en-CA" dirty="0" smtClean="0"/>
              <a:t>How do I prepare my home? What shall I do and when in terms of moving furniture? pets? sandbagging?</a:t>
            </a:r>
          </a:p>
          <a:p>
            <a:pPr lvl="0"/>
            <a:r>
              <a:rPr lang="en-CA" dirty="0" smtClean="0"/>
              <a:t>Is there someone to help me? What will happen if I am unable to prepare my own home due to absence, disability, age, etc.?</a:t>
            </a:r>
          </a:p>
          <a:p>
            <a:endParaRPr lang="en-CA" dirty="0"/>
          </a:p>
        </p:txBody>
      </p:sp>
      <p:sp>
        <p:nvSpPr>
          <p:cNvPr id="4" name="Slide Number Placeholder 3"/>
          <p:cNvSpPr>
            <a:spLocks noGrp="1"/>
          </p:cNvSpPr>
          <p:nvPr>
            <p:ph type="sldNum" sz="quarter" idx="10"/>
          </p:nvPr>
        </p:nvSpPr>
        <p:spPr/>
        <p:txBody>
          <a:bodyPr/>
          <a:lstStyle/>
          <a:p>
            <a:fld id="{3B2E9056-15A6-4AE3-BCDE-8BF6535F2695}" type="slidenum">
              <a:rPr lang="en-CA" smtClean="0"/>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B2E9056-15A6-4AE3-BCDE-8BF6535F2695}" type="slidenum">
              <a:rPr lang="en-CA" smtClean="0"/>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3B2E9056-15A6-4AE3-BCDE-8BF6535F2695}" type="slidenum">
              <a:rPr lang="en-CA" smtClean="0"/>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B2E9056-15A6-4AE3-BCDE-8BF6535F2695}" type="slidenum">
              <a:rPr lang="en-CA" smtClean="0"/>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3B2E9056-15A6-4AE3-BCDE-8BF6535F2695}" type="slidenum">
              <a:rPr lang="en-CA" smtClean="0"/>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3B2E9056-15A6-4AE3-BCDE-8BF6535F2695}" type="slidenum">
              <a:rPr lang="en-CA" smtClean="0"/>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3B2E9056-15A6-4AE3-BCDE-8BF6535F2695}" type="slidenum">
              <a:rPr lang="en-CA" smtClean="0"/>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smtClean="0"/>
          </a:p>
        </p:txBody>
      </p:sp>
      <p:sp>
        <p:nvSpPr>
          <p:cNvPr id="4" name="Slide Number Placeholder 3"/>
          <p:cNvSpPr>
            <a:spLocks noGrp="1"/>
          </p:cNvSpPr>
          <p:nvPr>
            <p:ph type="sldNum" sz="quarter" idx="10"/>
          </p:nvPr>
        </p:nvSpPr>
        <p:spPr/>
        <p:txBody>
          <a:bodyPr/>
          <a:lstStyle/>
          <a:p>
            <a:fld id="{3C547EAA-523C-4845-BF60-8708E4B2C983}" type="slidenum">
              <a:rPr lang="en-CA" smtClean="0"/>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B2E9056-15A6-4AE3-BCDE-8BF6535F2695}" type="slidenum">
              <a:rPr lang="en-CA" smtClean="0"/>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B2E9056-15A6-4AE3-BCDE-8BF6535F2695}" type="slidenum">
              <a:rPr lang="en-CA" smtClean="0"/>
              <a:pPr/>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smtClean="0"/>
          </a:p>
          <a:p>
            <a:endParaRPr lang="en-CA" dirty="0"/>
          </a:p>
        </p:txBody>
      </p:sp>
      <p:sp>
        <p:nvSpPr>
          <p:cNvPr id="4" name="Slide Number Placeholder 3"/>
          <p:cNvSpPr>
            <a:spLocks noGrp="1"/>
          </p:cNvSpPr>
          <p:nvPr>
            <p:ph type="sldNum" sz="quarter" idx="10"/>
          </p:nvPr>
        </p:nvSpPr>
        <p:spPr/>
        <p:txBody>
          <a:bodyPr/>
          <a:lstStyle/>
          <a:p>
            <a:fld id="{3B2E9056-15A6-4AE3-BCDE-8BF6535F2695}" type="slidenum">
              <a:rPr lang="en-CA" smtClean="0"/>
              <a:pPr/>
              <a:t>23</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B2E9056-15A6-4AE3-BCDE-8BF6535F2695}" type="slidenum">
              <a:rPr lang="en-CA" smtClean="0"/>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p:txBody>
      </p:sp>
      <p:sp>
        <p:nvSpPr>
          <p:cNvPr id="4" name="Slide Number Placeholder 3"/>
          <p:cNvSpPr>
            <a:spLocks noGrp="1"/>
          </p:cNvSpPr>
          <p:nvPr>
            <p:ph type="sldNum" sz="quarter" idx="10"/>
          </p:nvPr>
        </p:nvSpPr>
        <p:spPr/>
        <p:txBody>
          <a:bodyPr/>
          <a:lstStyle/>
          <a:p>
            <a:fld id="{3B2E9056-15A6-4AE3-BCDE-8BF6535F2695}"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CA" b="1" dirty="0" smtClean="0"/>
              <a:t>“The Years of the Great Floods” Original Published in the April 2008 OSCAR.</a:t>
            </a:r>
            <a:endParaRPr lang="en-CA" dirty="0" smtClean="0"/>
          </a:p>
          <a:p>
            <a:endParaRPr lang="en-CA" dirty="0" smtClean="0"/>
          </a:p>
          <a:p>
            <a:r>
              <a:rPr lang="en-CA" dirty="0" smtClean="0"/>
              <a:t>http://www.oldottawasouth.ca/index.php/oshp-articles/oshp-articles-list/1465-the-years-of-the-great-floods</a:t>
            </a:r>
          </a:p>
          <a:p>
            <a:endParaRPr lang="en-CA" dirty="0" smtClean="0"/>
          </a:p>
          <a:p>
            <a:r>
              <a:rPr lang="en-CA" dirty="0" smtClean="0"/>
              <a:t>he accompanying aerial photo of April 12, 1947 from the National Air Photo Library shows perhaps one of the worst floods of the past century in Old Ottawa South and Billings Bridge. The flood waters followed the land contour and filled in all the low spots extending to the end of Glen Ave and covering what is now Bronson Ave into the Carleton University property. On the south side of the river a cluster of houses known as Nordic Circle where there is now an NCC park were completely flooded. The entrance to the </a:t>
            </a:r>
            <a:r>
              <a:rPr lang="en-CA" dirty="0" err="1" smtClean="0"/>
              <a:t>Merkley</a:t>
            </a:r>
            <a:r>
              <a:rPr lang="en-CA" dirty="0" smtClean="0"/>
              <a:t> brick yard, near the present R.A. Centre, was also awash, as was the site of the future Billings Bridge Plaza.</a:t>
            </a:r>
          </a:p>
          <a:p>
            <a:endParaRPr lang="en-CA" dirty="0" smtClean="0"/>
          </a:p>
          <a:p>
            <a:r>
              <a:rPr lang="en-CA" dirty="0" smtClean="0"/>
              <a:t>Bob Simpson &amp; Fred Cooper, Tennis Court Parking Lot During Flood, 1959 - credit Courtesy of Bob Simpson</a:t>
            </a:r>
          </a:p>
          <a:p>
            <a:r>
              <a:rPr lang="en-CA" dirty="0" smtClean="0"/>
              <a:t>The year 1959 saw another major flood as is attested to by the family snapshot showing local boys Bob Simpson and Fred Cooper in the Ottawa Tennis Club parking lot. No doubt fun for horsing around in your gumboots.</a:t>
            </a:r>
          </a:p>
          <a:p>
            <a:endParaRPr lang="en-CA" dirty="0" smtClean="0"/>
          </a:p>
          <a:p>
            <a:r>
              <a:rPr lang="en-CA" dirty="0" smtClean="0"/>
              <a:t>Major flooding occurred again in 1976 with high water on March 27, as was reported in the April 1976 issue of OSCAR (vol. 3 no. 4). The waters covered Marco Lane, the south end of Leonard Ave, the west end of Cameron Ave and Rideau River Lane. It was particularly frustrating for area residents as the Rideau Valley Conservation Authority (RVCA) was scheduled to have completed work on a flood control dyke at the end of 1975 that would have saved most from the effects of the flooding but it was still unfinished come the spring freshet. According to RVCA historical data, 1976 saw the all time high peak flow rate of the spring runoff, but overall the flooding was possibly less severe than 1947.</a:t>
            </a:r>
          </a:p>
          <a:p>
            <a:endParaRPr lang="en-CA" dirty="0" smtClean="0"/>
          </a:p>
          <a:p>
            <a:r>
              <a:rPr lang="en-CA" dirty="0" smtClean="0"/>
              <a:t>Long time local resident Harry Thomson recalls 1976 was a very bad year. Across from his house on Rideau River Drive on the bank of the Rideau River he has mounted a measure stick to track the annual flooding. He recorded a water level of 5’ 11 1/2” at peak that year.</a:t>
            </a:r>
          </a:p>
          <a:p>
            <a:endParaRPr lang="en-CA" dirty="0" smtClean="0"/>
          </a:p>
          <a:p>
            <a:r>
              <a:rPr lang="en-CA" dirty="0" smtClean="0"/>
              <a:t>On the east side of the neighbourhood the Lexington </a:t>
            </a:r>
            <a:r>
              <a:rPr lang="en-CA" dirty="0" err="1" smtClean="0"/>
              <a:t>Apts</a:t>
            </a:r>
            <a:r>
              <a:rPr lang="en-CA" dirty="0" smtClean="0"/>
              <a:t> on Riverdale were hard hit in 1976. This area had to wait until October 13, 1984 for the official opening of the Windsor Park Flood Control Dyke and pumping station, located in what is now known as Linda Thom Park. With no flood dyke to protect Belmont and </a:t>
            </a:r>
            <a:r>
              <a:rPr lang="en-CA" dirty="0" err="1" smtClean="0"/>
              <a:t>Fentiman</a:t>
            </a:r>
            <a:r>
              <a:rPr lang="en-CA" dirty="0" smtClean="0"/>
              <a:t> Aves, the end of those streets was again submerged under water in the late 1990s.</a:t>
            </a:r>
          </a:p>
          <a:p>
            <a:endParaRPr lang="en-CA" dirty="0" smtClean="0"/>
          </a:p>
          <a:p>
            <a:r>
              <a:rPr lang="en-CA" dirty="0" smtClean="0"/>
              <a:t>While it may be the case for the stock market that "past performance is not a reliable indicator of future results," we can be fairly certain that if not this year some time soon the Rideau will once again surprise us with her spring waters.</a:t>
            </a:r>
            <a:endParaRPr lang="en-CA" dirty="0"/>
          </a:p>
        </p:txBody>
      </p:sp>
      <p:sp>
        <p:nvSpPr>
          <p:cNvPr id="4" name="Slide Number Placeholder 3"/>
          <p:cNvSpPr>
            <a:spLocks noGrp="1"/>
          </p:cNvSpPr>
          <p:nvPr>
            <p:ph type="sldNum" sz="quarter" idx="10"/>
          </p:nvPr>
        </p:nvSpPr>
        <p:spPr/>
        <p:txBody>
          <a:bodyPr/>
          <a:lstStyle/>
          <a:p>
            <a:fld id="{3B2E9056-15A6-4AE3-BCDE-8BF6535F2695}" type="slidenum">
              <a:rPr lang="en-CA" smtClean="0"/>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3B2E9056-15A6-4AE3-BCDE-8BF6535F2695}" type="slidenum">
              <a:rPr lang="en-CA" smtClean="0"/>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3B2E9056-15A6-4AE3-BCDE-8BF6535F2695}" type="slidenum">
              <a:rPr lang="en-CA" smtClean="0"/>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3B2E9056-15A6-4AE3-BCDE-8BF6535F2695}" type="slidenum">
              <a:rPr lang="en-CA" smtClean="0"/>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3B2E9056-15A6-4AE3-BCDE-8BF6535F2695}" type="slidenum">
              <a:rPr lang="en-CA" smtClean="0"/>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2E9E428-4EAB-4A0B-AC73-7B43B71FCB1A}" type="datetimeFigureOut">
              <a:rPr lang="en-CA" smtClean="0"/>
              <a:pPr/>
              <a:t>05/03/2015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37A7CC4-3C96-4F9B-B4D3-18413066EA51}" type="slidenum">
              <a:rPr lang="en-CA" smtClean="0"/>
              <a:pPr/>
              <a:t>‹#›</a:t>
            </a:fld>
            <a:endParaRPr lang="en-CA"/>
          </a:p>
        </p:txBody>
      </p:sp>
      <p:pic>
        <p:nvPicPr>
          <p:cNvPr id="2050" name="Picture 2" descr="C:\Users\Pauline\Downloads\13763695304_62c6226bca_o.jpg"/>
          <p:cNvPicPr>
            <a:picLocks noChangeAspect="1" noChangeArrowheads="1"/>
          </p:cNvPicPr>
          <p:nvPr userDrawn="1"/>
        </p:nvPicPr>
        <p:blipFill>
          <a:blip r:embed="rId2" cstate="email">
            <a:extLst>
              <a:ext uri="{28A0092B-C50C-407E-A947-70E740481C1C}">
                <a14:useLocalDpi xmlns="" xmlns:a14="http://schemas.microsoft.com/office/drawing/2010/main"/>
              </a:ext>
            </a:extLst>
          </a:blip>
          <a:srcRect/>
          <a:stretch>
            <a:fillRect/>
          </a:stretch>
        </p:blipFill>
        <p:spPr bwMode="auto">
          <a:xfrm>
            <a:off x="0" y="0"/>
            <a:ext cx="9144000" cy="6857999"/>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2E9E428-4EAB-4A0B-AC73-7B43B71FCB1A}" type="datetimeFigureOut">
              <a:rPr lang="en-CA" smtClean="0"/>
              <a:pPr/>
              <a:t>05/03/2015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37A7CC4-3C96-4F9B-B4D3-18413066EA51}"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2E9E428-4EAB-4A0B-AC73-7B43B71FCB1A}" type="datetimeFigureOut">
              <a:rPr lang="en-CA" smtClean="0"/>
              <a:pPr/>
              <a:t>05/03/2015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37A7CC4-3C96-4F9B-B4D3-18413066EA51}"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52E9E428-4EAB-4A0B-AC73-7B43B71FCB1A}" type="datetimeFigureOut">
              <a:rPr lang="en-CA" smtClean="0"/>
              <a:pPr/>
              <a:t>05/03/2015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37A7CC4-3C96-4F9B-B4D3-18413066EA51}"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E9E428-4EAB-4A0B-AC73-7B43B71FCB1A}" type="datetimeFigureOut">
              <a:rPr lang="en-CA" smtClean="0"/>
              <a:pPr/>
              <a:t>05/03/2015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37A7CC4-3C96-4F9B-B4D3-18413066EA51}"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2E9E428-4EAB-4A0B-AC73-7B43B71FCB1A}" type="datetimeFigureOut">
              <a:rPr lang="en-CA" smtClean="0"/>
              <a:pPr/>
              <a:t>05/03/2015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37A7CC4-3C96-4F9B-B4D3-18413066EA51}"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2E9E428-4EAB-4A0B-AC73-7B43B71FCB1A}" type="datetimeFigureOut">
              <a:rPr lang="en-CA" smtClean="0"/>
              <a:pPr/>
              <a:t>05/03/2015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37A7CC4-3C96-4F9B-B4D3-18413066EA51}"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2E9E428-4EAB-4A0B-AC73-7B43B71FCB1A}" type="datetimeFigureOut">
              <a:rPr lang="en-CA" smtClean="0"/>
              <a:pPr/>
              <a:t>05/03/2015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37A7CC4-3C96-4F9B-B4D3-18413066EA51}"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E9E428-4EAB-4A0B-AC73-7B43B71FCB1A}" type="datetimeFigureOut">
              <a:rPr lang="en-CA" smtClean="0"/>
              <a:pPr/>
              <a:t>05/03/2015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37A7CC4-3C96-4F9B-B4D3-18413066EA51}"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9E428-4EAB-4A0B-AC73-7B43B71FCB1A}" type="datetimeFigureOut">
              <a:rPr lang="en-CA" smtClean="0"/>
              <a:pPr/>
              <a:t>05/03/2015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37A7CC4-3C96-4F9B-B4D3-18413066EA51}"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9E428-4EAB-4A0B-AC73-7B43B71FCB1A}" type="datetimeFigureOut">
              <a:rPr lang="en-CA" smtClean="0"/>
              <a:pPr/>
              <a:t>05/03/2015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37A7CC4-3C96-4F9B-B4D3-18413066EA51}"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E9E428-4EAB-4A0B-AC73-7B43B71FCB1A}" type="datetimeFigureOut">
              <a:rPr lang="en-CA" smtClean="0"/>
              <a:pPr/>
              <a:t>05/03/2015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7A7CC4-3C96-4F9B-B4D3-18413066EA51}"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980728"/>
            <a:ext cx="7772400" cy="1368152"/>
          </a:xfrm>
        </p:spPr>
        <p:txBody>
          <a:bodyPr>
            <a:normAutofit fontScale="90000"/>
          </a:bodyPr>
          <a:lstStyle/>
          <a:p>
            <a:r>
              <a:rPr lang="en-CA" sz="6000" i="1" dirty="0" smtClean="0">
                <a:solidFill>
                  <a:schemeClr val="bg1">
                    <a:lumMod val="95000"/>
                  </a:schemeClr>
                </a:solidFill>
              </a:rPr>
              <a:t>!</a:t>
            </a:r>
            <a:r>
              <a:rPr lang="en-CA" dirty="0" smtClean="0">
                <a:solidFill>
                  <a:schemeClr val="bg1">
                    <a:lumMod val="95000"/>
                  </a:schemeClr>
                </a:solidFill>
              </a:rPr>
              <a:t/>
            </a:r>
            <a:br>
              <a:rPr lang="en-CA" dirty="0" smtClean="0">
                <a:solidFill>
                  <a:schemeClr val="bg1">
                    <a:lumMod val="95000"/>
                  </a:schemeClr>
                </a:solidFill>
              </a:rPr>
            </a:br>
            <a:r>
              <a:rPr lang="en-CA" dirty="0" smtClean="0">
                <a:solidFill>
                  <a:schemeClr val="bg1">
                    <a:lumMod val="95000"/>
                  </a:schemeClr>
                </a:solidFill>
              </a:rPr>
              <a:t/>
            </a:r>
            <a:br>
              <a:rPr lang="en-CA" dirty="0" smtClean="0">
                <a:solidFill>
                  <a:schemeClr val="bg1">
                    <a:lumMod val="95000"/>
                  </a:schemeClr>
                </a:solidFill>
              </a:rPr>
            </a:br>
            <a:r>
              <a:rPr lang="en-CA" dirty="0" smtClean="0">
                <a:solidFill>
                  <a:schemeClr val="bg1">
                    <a:lumMod val="95000"/>
                  </a:schemeClr>
                </a:solidFill>
              </a:rPr>
              <a:t/>
            </a:r>
            <a:br>
              <a:rPr lang="en-CA" dirty="0" smtClean="0">
                <a:solidFill>
                  <a:schemeClr val="bg1">
                    <a:lumMod val="95000"/>
                  </a:schemeClr>
                </a:solidFill>
              </a:rPr>
            </a:br>
            <a:endParaRPr lang="en-CA" dirty="0">
              <a:solidFill>
                <a:schemeClr val="bg1">
                  <a:lumMod val="95000"/>
                </a:schemeClr>
              </a:solidFill>
            </a:endParaRPr>
          </a:p>
        </p:txBody>
      </p:sp>
      <p:sp>
        <p:nvSpPr>
          <p:cNvPr id="3" name="Subtitle 2"/>
          <p:cNvSpPr>
            <a:spLocks noGrp="1"/>
          </p:cNvSpPr>
          <p:nvPr>
            <p:ph type="subTitle" idx="1"/>
          </p:nvPr>
        </p:nvSpPr>
        <p:spPr>
          <a:xfrm>
            <a:off x="1043608" y="5105400"/>
            <a:ext cx="7128792" cy="1752600"/>
          </a:xfrm>
        </p:spPr>
        <p:txBody>
          <a:bodyPr>
            <a:normAutofit/>
          </a:bodyPr>
          <a:lstStyle/>
          <a:p>
            <a:r>
              <a:rPr lang="en-CA" dirty="0" smtClean="0">
                <a:solidFill>
                  <a:schemeClr val="tx1">
                    <a:lumMod val="95000"/>
                    <a:lumOff val="5000"/>
                  </a:schemeClr>
                </a:solidFill>
              </a:rPr>
              <a:t>Pauline Lynch-Stewart &amp; Peter Croal</a:t>
            </a:r>
          </a:p>
          <a:p>
            <a:r>
              <a:rPr lang="en-CA" sz="2000" dirty="0" smtClean="0">
                <a:solidFill>
                  <a:schemeClr val="tx1">
                    <a:lumMod val="95000"/>
                    <a:lumOff val="5000"/>
                  </a:schemeClr>
                </a:solidFill>
              </a:rPr>
              <a:t>With assistance from Mitchell Beer and Carol Alette</a:t>
            </a:r>
            <a:endParaRPr lang="en-CA" sz="2000" dirty="0">
              <a:solidFill>
                <a:schemeClr val="tx1">
                  <a:lumMod val="95000"/>
                  <a:lumOff val="5000"/>
                </a:schemeClr>
              </a:solidFill>
            </a:endParaRPr>
          </a:p>
        </p:txBody>
      </p:sp>
      <p:sp>
        <p:nvSpPr>
          <p:cNvPr id="4" name="TextBox 3"/>
          <p:cNvSpPr txBox="1"/>
          <p:nvPr/>
        </p:nvSpPr>
        <p:spPr>
          <a:xfrm>
            <a:off x="6156176" y="6165304"/>
            <a:ext cx="2592288" cy="369332"/>
          </a:xfrm>
          <a:prstGeom prst="rect">
            <a:avLst/>
          </a:prstGeom>
          <a:noFill/>
        </p:spPr>
        <p:txBody>
          <a:bodyPr wrap="square" rtlCol="0">
            <a:spAutoFit/>
          </a:bodyPr>
          <a:lstStyle/>
          <a:p>
            <a:r>
              <a:rPr lang="en-CA" dirty="0" smtClean="0"/>
              <a:t>Photo credit: Ross Dunn</a:t>
            </a:r>
            <a:endParaRPr lang="en-CA" dirty="0"/>
          </a:p>
        </p:txBody>
      </p:sp>
      <p:sp>
        <p:nvSpPr>
          <p:cNvPr id="7" name="TextBox 6"/>
          <p:cNvSpPr txBox="1"/>
          <p:nvPr/>
        </p:nvSpPr>
        <p:spPr>
          <a:xfrm>
            <a:off x="-180528" y="3501008"/>
            <a:ext cx="9505056" cy="646331"/>
          </a:xfrm>
          <a:prstGeom prst="rect">
            <a:avLst/>
          </a:prstGeom>
          <a:solidFill>
            <a:schemeClr val="accent1">
              <a:lumMod val="75000"/>
              <a:alpha val="47000"/>
            </a:schemeClr>
          </a:solidFill>
        </p:spPr>
        <p:txBody>
          <a:bodyPr wrap="square" rtlCol="0">
            <a:spAutoFit/>
          </a:bodyPr>
          <a:lstStyle/>
          <a:p>
            <a:pPr algn="ctr"/>
            <a:r>
              <a:rPr lang="en-CA" sz="3600" b="1" dirty="0" smtClean="0">
                <a:solidFill>
                  <a:schemeClr val="bg1">
                    <a:lumMod val="95000"/>
                  </a:schemeClr>
                </a:solidFill>
              </a:rPr>
              <a:t>Proposed Plan of Action for Old Ottawa East</a:t>
            </a:r>
            <a:endParaRPr lang="en-CA" sz="3600" b="1" dirty="0"/>
          </a:p>
        </p:txBody>
      </p:sp>
      <p:sp>
        <p:nvSpPr>
          <p:cNvPr id="8" name="Rectangle 7"/>
          <p:cNvSpPr/>
          <p:nvPr/>
        </p:nvSpPr>
        <p:spPr>
          <a:xfrm>
            <a:off x="-180528" y="1124744"/>
            <a:ext cx="9505056" cy="830997"/>
          </a:xfrm>
          <a:prstGeom prst="rect">
            <a:avLst/>
          </a:prstGeom>
          <a:solidFill>
            <a:schemeClr val="accent1">
              <a:lumMod val="75000"/>
              <a:alpha val="47000"/>
            </a:schemeClr>
          </a:solidFill>
        </p:spPr>
        <p:txBody>
          <a:bodyPr wrap="square">
            <a:spAutoFit/>
          </a:bodyPr>
          <a:lstStyle/>
          <a:p>
            <a:pPr algn="ctr"/>
            <a:r>
              <a:rPr lang="en-CA" sz="4800" b="1" i="1" dirty="0" smtClean="0">
                <a:solidFill>
                  <a:schemeClr val="bg1">
                    <a:lumMod val="95000"/>
                  </a:schemeClr>
                </a:solidFill>
                <a:latin typeface="Arial Unicode MS" pitchFamily="34" charset="-128"/>
                <a:ea typeface="Arial Unicode MS" pitchFamily="34" charset="-128"/>
                <a:cs typeface="Arial Unicode MS" pitchFamily="34" charset="-128"/>
              </a:rPr>
              <a:t>Getting ready for spring flooding</a:t>
            </a:r>
            <a:endParaRPr lang="en-CA" sz="4800"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problem</a:t>
            </a:r>
            <a:endParaRPr lang="en-CA" dirty="0"/>
          </a:p>
        </p:txBody>
      </p:sp>
      <p:sp>
        <p:nvSpPr>
          <p:cNvPr id="3" name="Content Placeholder 2"/>
          <p:cNvSpPr>
            <a:spLocks noGrp="1"/>
          </p:cNvSpPr>
          <p:nvPr>
            <p:ph idx="1"/>
          </p:nvPr>
        </p:nvSpPr>
        <p:spPr>
          <a:xfrm>
            <a:off x="457200" y="1600200"/>
            <a:ext cx="8229600" cy="4997152"/>
          </a:xfrm>
        </p:spPr>
        <p:txBody>
          <a:bodyPr>
            <a:normAutofit fontScale="85000" lnSpcReduction="10000"/>
          </a:bodyPr>
          <a:lstStyle/>
          <a:p>
            <a:pPr marL="514350" indent="-514350">
              <a:buFont typeface="+mj-lt"/>
              <a:buAutoNum type="arabicPeriod"/>
            </a:pPr>
            <a:r>
              <a:rPr lang="en-CA" dirty="0" smtClean="0"/>
              <a:t>Many OOE residents were unaware of flood warnings</a:t>
            </a:r>
          </a:p>
          <a:p>
            <a:pPr marL="514350" indent="-514350">
              <a:buFont typeface="+mj-lt"/>
              <a:buAutoNum type="arabicPeriod"/>
            </a:pPr>
            <a:r>
              <a:rPr lang="en-CA" dirty="0" smtClean="0"/>
              <a:t>Once made aware, most people did not know when or how to respond; others unable to respond</a:t>
            </a:r>
          </a:p>
          <a:p>
            <a:pPr marL="514350" indent="-514350">
              <a:buFont typeface="+mj-lt"/>
              <a:buAutoNum type="arabicPeriod"/>
            </a:pPr>
            <a:r>
              <a:rPr lang="en-CA" dirty="0" smtClean="0"/>
              <a:t>Apparently no leadership or system in place at the community level to:</a:t>
            </a:r>
          </a:p>
          <a:p>
            <a:pPr marL="914400" lvl="1" indent="-514350"/>
            <a:r>
              <a:rPr lang="en-CA" dirty="0" smtClean="0"/>
              <a:t>Communicate with authorities about how they could help</a:t>
            </a:r>
          </a:p>
          <a:p>
            <a:pPr marL="914400" lvl="1" indent="-514350"/>
            <a:r>
              <a:rPr lang="en-CA" dirty="0" smtClean="0"/>
              <a:t>Communicate information from authorities to vulnerable residents</a:t>
            </a:r>
          </a:p>
          <a:p>
            <a:pPr marL="914400" lvl="1" indent="-514350"/>
            <a:r>
              <a:rPr lang="en-CA" dirty="0" smtClean="0"/>
              <a:t>Coordinate neighbourhood mitigation efforts</a:t>
            </a:r>
          </a:p>
          <a:p>
            <a:pPr marL="914400" lvl="1" indent="-514350"/>
            <a:r>
              <a:rPr lang="en-CA" dirty="0" smtClean="0"/>
              <a:t>Connect residents in the flood zone with other folks willing to help</a:t>
            </a:r>
            <a:endParaRPr lang="en-C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went right</a:t>
            </a:r>
            <a:endParaRPr lang="en-CA" dirty="0"/>
          </a:p>
        </p:txBody>
      </p:sp>
      <p:sp>
        <p:nvSpPr>
          <p:cNvPr id="3" name="Content Placeholder 2"/>
          <p:cNvSpPr>
            <a:spLocks noGrp="1"/>
          </p:cNvSpPr>
          <p:nvPr>
            <p:ph idx="1"/>
          </p:nvPr>
        </p:nvSpPr>
        <p:spPr>
          <a:xfrm>
            <a:off x="457200" y="1600200"/>
            <a:ext cx="8229600" cy="4421088"/>
          </a:xfrm>
        </p:spPr>
        <p:txBody>
          <a:bodyPr>
            <a:normAutofit fontScale="92500"/>
          </a:bodyPr>
          <a:lstStyle/>
          <a:p>
            <a:r>
              <a:rPr lang="en-CA" sz="3000" dirty="0" smtClean="0"/>
              <a:t>Information shared with neighbours in ad hoc way</a:t>
            </a:r>
          </a:p>
          <a:p>
            <a:r>
              <a:rPr lang="en-CA" sz="3000" dirty="0" smtClean="0"/>
              <a:t>RVCA (Patrick Larson) advised us on response</a:t>
            </a:r>
          </a:p>
          <a:p>
            <a:r>
              <a:rPr lang="en-CA" sz="3000" dirty="0" smtClean="0"/>
              <a:t>City of Ottawa 311 provided information on sandbags</a:t>
            </a:r>
          </a:p>
          <a:p>
            <a:r>
              <a:rPr lang="en-CA" sz="3000" dirty="0" smtClean="0"/>
              <a:t>OOECAG used their mailing list to inform residents</a:t>
            </a:r>
          </a:p>
          <a:p>
            <a:r>
              <a:rPr lang="en-CA" sz="3000" dirty="0" smtClean="0"/>
              <a:t>Residents ready and willing to mitigate flood damage</a:t>
            </a:r>
          </a:p>
          <a:p>
            <a:r>
              <a:rPr lang="en-CA" sz="3000" dirty="0" smtClean="0"/>
              <a:t>Community church offered help</a:t>
            </a:r>
          </a:p>
          <a:p>
            <a:endParaRPr lang="en-C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800" dirty="0" smtClean="0"/>
              <a:t>This project</a:t>
            </a:r>
            <a:endParaRPr lang="en-CA" sz="4800" dirty="0"/>
          </a:p>
        </p:txBody>
      </p:sp>
      <p:sp>
        <p:nvSpPr>
          <p:cNvPr id="3" name="Content Placeholder 2"/>
          <p:cNvSpPr>
            <a:spLocks noGrp="1"/>
          </p:cNvSpPr>
          <p:nvPr>
            <p:ph idx="1"/>
          </p:nvPr>
        </p:nvSpPr>
        <p:spPr/>
        <p:txBody>
          <a:bodyPr>
            <a:normAutofit fontScale="77500" lnSpcReduction="20000"/>
          </a:bodyPr>
          <a:lstStyle/>
          <a:p>
            <a:pPr lvl="0"/>
            <a:r>
              <a:rPr lang="en-CA" dirty="0" smtClean="0"/>
              <a:t>Goal</a:t>
            </a:r>
          </a:p>
          <a:p>
            <a:pPr lvl="1"/>
            <a:r>
              <a:rPr lang="en-CA" dirty="0" smtClean="0"/>
              <a:t>The community of OOE is better prepared to safeguard our homes and families in the face of Rideau River flooding</a:t>
            </a:r>
            <a:br>
              <a:rPr lang="en-CA" dirty="0" smtClean="0"/>
            </a:br>
            <a:endParaRPr lang="en-CA" dirty="0" smtClean="0"/>
          </a:p>
          <a:p>
            <a:pPr lvl="0"/>
            <a:r>
              <a:rPr lang="en-CA" dirty="0" smtClean="0"/>
              <a:t>Objectives 2014/2015</a:t>
            </a:r>
          </a:p>
          <a:p>
            <a:pPr lvl="1"/>
            <a:r>
              <a:rPr lang="en-CA" dirty="0" smtClean="0"/>
              <a:t>OOE residents get the information they need when they need it</a:t>
            </a:r>
          </a:p>
          <a:p>
            <a:pPr lvl="1"/>
            <a:r>
              <a:rPr lang="en-CA" dirty="0" smtClean="0"/>
              <a:t>We know how to protect homes and families</a:t>
            </a:r>
          </a:p>
          <a:p>
            <a:pPr lvl="1"/>
            <a:r>
              <a:rPr lang="en-CA" dirty="0" smtClean="0"/>
              <a:t>We have a way to rally residents and others for community-wide actions</a:t>
            </a:r>
          </a:p>
          <a:p>
            <a:pPr lvl="1"/>
            <a:r>
              <a:rPr lang="en-CA" dirty="0" smtClean="0"/>
              <a:t>All parties are working together to do the best we can to protect our properties and families</a:t>
            </a:r>
          </a:p>
          <a:p>
            <a:pPr lvl="1"/>
            <a:endParaRPr lang="en-CA" dirty="0" smtClean="0"/>
          </a:p>
          <a:p>
            <a:pPr lvl="2">
              <a:buNone/>
            </a:pPr>
            <a:r>
              <a:rPr lang="en-CA" sz="3100" dirty="0" smtClean="0"/>
              <a:t>Focus on preparing for and mitigating flooding! </a:t>
            </a:r>
          </a:p>
          <a:p>
            <a:endParaRPr lang="en-C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Tonight’s Agenda</a:t>
            </a:r>
            <a:endParaRPr lang="en-CA" dirty="0"/>
          </a:p>
        </p:txBody>
      </p:sp>
      <p:sp>
        <p:nvSpPr>
          <p:cNvPr id="3" name="Content Placeholder 2"/>
          <p:cNvSpPr>
            <a:spLocks noGrp="1"/>
          </p:cNvSpPr>
          <p:nvPr>
            <p:ph idx="1"/>
          </p:nvPr>
        </p:nvSpPr>
        <p:spPr>
          <a:xfrm>
            <a:off x="467544" y="1628800"/>
            <a:ext cx="8229600" cy="4824536"/>
          </a:xfrm>
        </p:spPr>
        <p:txBody>
          <a:bodyPr>
            <a:noAutofit/>
          </a:bodyPr>
          <a:lstStyle/>
          <a:p>
            <a:pPr>
              <a:buNone/>
              <a:tabLst>
                <a:tab pos="1252538" algn="l"/>
              </a:tabLst>
            </a:pPr>
            <a:r>
              <a:rPr lang="en-CA" sz="2000" dirty="0" smtClean="0"/>
              <a:t>7:15 p.m.   	</a:t>
            </a:r>
            <a:r>
              <a:rPr lang="en-CA" sz="2000" b="1" dirty="0" smtClean="0"/>
              <a:t>Spring flooding in Ottawa:  How your municipality prepares and 	responds</a:t>
            </a:r>
            <a:endParaRPr lang="en-CA" sz="2000" dirty="0" smtClean="0"/>
          </a:p>
          <a:p>
            <a:pPr>
              <a:buNone/>
              <a:tabLst>
                <a:tab pos="1252538" algn="l"/>
              </a:tabLst>
            </a:pPr>
            <a:r>
              <a:rPr lang="en-CA" sz="2000" b="1" i="1" dirty="0" smtClean="0"/>
              <a:t>         	Questions for City of Ottawa</a:t>
            </a:r>
            <a:br>
              <a:rPr lang="en-CA" sz="2000" b="1" i="1" dirty="0" smtClean="0"/>
            </a:br>
            <a:endParaRPr lang="en-CA" sz="2000" dirty="0" smtClean="0"/>
          </a:p>
          <a:p>
            <a:pPr>
              <a:buNone/>
              <a:tabLst>
                <a:tab pos="1252538" algn="l"/>
              </a:tabLst>
            </a:pPr>
            <a:r>
              <a:rPr lang="en-CA" sz="2000" dirty="0" smtClean="0"/>
              <a:t> 7:50 p.m.	</a:t>
            </a:r>
            <a:r>
              <a:rPr lang="en-CA" sz="2000" b="1" dirty="0" smtClean="0"/>
              <a:t>Flooding in Old Ottawa East:  History and future expectations</a:t>
            </a:r>
            <a:r>
              <a:rPr lang="en-CA" sz="2000" dirty="0" smtClean="0"/>
              <a:t> </a:t>
            </a:r>
            <a:br>
              <a:rPr lang="en-CA" sz="2000" dirty="0" smtClean="0"/>
            </a:br>
            <a:r>
              <a:rPr lang="en-CA" sz="2000" dirty="0" smtClean="0"/>
              <a:t>	 </a:t>
            </a:r>
            <a:r>
              <a:rPr lang="en-CA" sz="2000" b="1" i="1" dirty="0" smtClean="0"/>
              <a:t>Questions for RVCA</a:t>
            </a:r>
            <a:br>
              <a:rPr lang="en-CA" sz="2000" b="1" i="1" dirty="0" smtClean="0"/>
            </a:br>
            <a:endParaRPr lang="en-CA" sz="2000" dirty="0" smtClean="0"/>
          </a:p>
          <a:p>
            <a:pPr>
              <a:buNone/>
              <a:tabLst>
                <a:tab pos="1252538" algn="l"/>
              </a:tabLst>
            </a:pPr>
            <a:r>
              <a:rPr lang="en-CA" sz="2000" dirty="0" smtClean="0"/>
              <a:t> 8:30 p.m.	</a:t>
            </a:r>
            <a:r>
              <a:rPr lang="en-CA" sz="2000" b="1" dirty="0" smtClean="0"/>
              <a:t>Proposed emergency communications network:  A pilot project 	for Brantwood Park</a:t>
            </a:r>
            <a:r>
              <a:rPr lang="en-CA" sz="2000" dirty="0" smtClean="0"/>
              <a:t> </a:t>
            </a:r>
            <a:br>
              <a:rPr lang="en-CA" sz="2000" dirty="0" smtClean="0"/>
            </a:br>
            <a:r>
              <a:rPr lang="en-CA" sz="2000" dirty="0" smtClean="0"/>
              <a:t> 	</a:t>
            </a:r>
            <a:r>
              <a:rPr lang="en-CA" sz="2000" b="1" i="1" dirty="0" smtClean="0"/>
              <a:t>Discussion on proposal</a:t>
            </a:r>
            <a:br>
              <a:rPr lang="en-CA" sz="2000" b="1" i="1" dirty="0" smtClean="0"/>
            </a:br>
            <a:endParaRPr lang="en-CA" sz="2000" dirty="0" smtClean="0"/>
          </a:p>
          <a:p>
            <a:pPr>
              <a:buNone/>
              <a:tabLst>
                <a:tab pos="1252538" algn="l"/>
              </a:tabLst>
            </a:pPr>
            <a:r>
              <a:rPr lang="en-CA" sz="2000" dirty="0" smtClean="0"/>
              <a:t> 9:00 p.m.	</a:t>
            </a:r>
            <a:r>
              <a:rPr lang="en-CA" sz="2000" b="1" dirty="0" smtClean="0"/>
              <a:t>Wrap-up and next steps</a:t>
            </a:r>
            <a:endParaRPr lang="en-CA"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How can we better answer</a:t>
            </a:r>
            <a:br>
              <a:rPr lang="en-CA" dirty="0" smtClean="0"/>
            </a:br>
            <a:r>
              <a:rPr lang="en-CA" dirty="0" smtClean="0"/>
              <a:t>basic questions?</a:t>
            </a:r>
            <a:endParaRPr lang="en-CA" dirty="0"/>
          </a:p>
        </p:txBody>
      </p:sp>
      <p:sp>
        <p:nvSpPr>
          <p:cNvPr id="3" name="Content Placeholder 2"/>
          <p:cNvSpPr>
            <a:spLocks noGrp="1"/>
          </p:cNvSpPr>
          <p:nvPr>
            <p:ph idx="1"/>
          </p:nvPr>
        </p:nvSpPr>
        <p:spPr/>
        <p:txBody>
          <a:bodyPr>
            <a:normAutofit/>
          </a:bodyPr>
          <a:lstStyle/>
          <a:p>
            <a:pPr lvl="0"/>
            <a:r>
              <a:rPr lang="en-CA" dirty="0" smtClean="0"/>
              <a:t>How do I find out if the Rideau is expected to flood? </a:t>
            </a:r>
          </a:p>
          <a:p>
            <a:r>
              <a:rPr lang="en-CA" dirty="0" smtClean="0"/>
              <a:t>Is there someone I can contact for more details about my neighbourhood?</a:t>
            </a:r>
          </a:p>
          <a:p>
            <a:pPr lvl="1"/>
            <a:r>
              <a:rPr lang="en-CA" dirty="0" smtClean="0"/>
              <a:t>How high could the water get?</a:t>
            </a:r>
          </a:p>
          <a:p>
            <a:pPr lvl="1"/>
            <a:r>
              <a:rPr lang="en-CA" dirty="0" smtClean="0"/>
              <a:t>Where will the water come from? </a:t>
            </a:r>
          </a:p>
          <a:p>
            <a:pPr lvl="0"/>
            <a:r>
              <a:rPr lang="en-CA" dirty="0" smtClean="0"/>
              <a:t>When and how do I prepare my home? </a:t>
            </a:r>
          </a:p>
          <a:p>
            <a:pPr lvl="0"/>
            <a:r>
              <a:rPr lang="en-CA" dirty="0" smtClean="0"/>
              <a:t>Who can help? How do I contact them? </a:t>
            </a:r>
          </a:p>
          <a:p>
            <a:pPr lvl="0">
              <a:buNone/>
            </a:pPr>
            <a:endParaRPr lang="en-CA" dirty="0" smtClean="0"/>
          </a:p>
          <a:p>
            <a:endParaRPr lang="en-C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143000"/>
          </a:xfrm>
        </p:spPr>
        <p:txBody>
          <a:bodyPr>
            <a:noAutofit/>
          </a:bodyPr>
          <a:lstStyle/>
          <a:p>
            <a:r>
              <a:rPr lang="en-CA" sz="4800" dirty="0" smtClean="0"/>
              <a:t>Recommendations</a:t>
            </a:r>
            <a:endParaRPr lang="en-CA" sz="4800" dirty="0"/>
          </a:p>
        </p:txBody>
      </p:sp>
      <p:sp>
        <p:nvSpPr>
          <p:cNvPr id="3" name="Content Placeholder 2"/>
          <p:cNvSpPr>
            <a:spLocks noGrp="1"/>
          </p:cNvSpPr>
          <p:nvPr>
            <p:ph idx="1"/>
          </p:nvPr>
        </p:nvSpPr>
        <p:spPr>
          <a:xfrm>
            <a:off x="179512" y="1556792"/>
            <a:ext cx="8229600" cy="4925144"/>
          </a:xfrm>
        </p:spPr>
        <p:txBody>
          <a:bodyPr>
            <a:normAutofit/>
          </a:bodyPr>
          <a:lstStyle/>
          <a:p>
            <a:pPr marL="571500" indent="-514350">
              <a:buFont typeface="+mj-lt"/>
              <a:buAutoNum type="arabicPeriod"/>
            </a:pPr>
            <a:r>
              <a:rPr lang="en-CA" dirty="0" smtClean="0"/>
              <a:t>Communications</a:t>
            </a:r>
          </a:p>
          <a:p>
            <a:pPr marL="571500" indent="-514350">
              <a:buFont typeface="+mj-lt"/>
              <a:buAutoNum type="arabicPeriod"/>
            </a:pPr>
            <a:r>
              <a:rPr lang="en-CA" dirty="0" smtClean="0"/>
              <a:t>Public awareness</a:t>
            </a:r>
          </a:p>
          <a:p>
            <a:pPr marL="571500" indent="-514350">
              <a:buFont typeface="+mj-lt"/>
              <a:buAutoNum type="arabicPeriod"/>
            </a:pPr>
            <a:r>
              <a:rPr lang="en-CA" dirty="0" smtClean="0"/>
              <a:t>Resident preparation</a:t>
            </a:r>
          </a:p>
          <a:p>
            <a:pPr marL="571500" indent="-514350">
              <a:buFont typeface="+mj-lt"/>
              <a:buAutoNum type="arabicPeriod"/>
            </a:pPr>
            <a:r>
              <a:rPr lang="en-CA" dirty="0" smtClean="0"/>
              <a:t>Leadership</a:t>
            </a:r>
          </a:p>
          <a:p>
            <a:pPr lvl="1"/>
            <a:endParaRPr lang="en-CA" dirty="0"/>
          </a:p>
        </p:txBody>
      </p:sp>
      <p:pic>
        <p:nvPicPr>
          <p:cNvPr id="22530" name="Picture 2" descr="http://www.thestar.com/content/dam/thestar/news/canada/2014/04/13/parts_of_ontario_and_quebec_brace_for_flooding_with_heavy_rain_in_the_forecast/sandbags.jpg.size.xxlarge.letterbox.jpg"/>
          <p:cNvPicPr>
            <a:picLocks noChangeAspect="1" noChangeArrowheads="1"/>
          </p:cNvPicPr>
          <p:nvPr/>
        </p:nvPicPr>
        <p:blipFill>
          <a:blip r:embed="rId3" cstate="print"/>
          <a:srcRect/>
          <a:stretch>
            <a:fillRect/>
          </a:stretch>
        </p:blipFill>
        <p:spPr bwMode="auto">
          <a:xfrm>
            <a:off x="4499992" y="1556792"/>
            <a:ext cx="4644008" cy="3110208"/>
          </a:xfrm>
          <a:prstGeom prst="rect">
            <a:avLst/>
          </a:prstGeom>
          <a:noFill/>
        </p:spPr>
      </p:pic>
      <p:sp>
        <p:nvSpPr>
          <p:cNvPr id="7" name="TextBox 6"/>
          <p:cNvSpPr txBox="1"/>
          <p:nvPr/>
        </p:nvSpPr>
        <p:spPr>
          <a:xfrm>
            <a:off x="4499992" y="4869160"/>
            <a:ext cx="4644008" cy="369332"/>
          </a:xfrm>
          <a:prstGeom prst="rect">
            <a:avLst/>
          </a:prstGeom>
          <a:noFill/>
        </p:spPr>
        <p:txBody>
          <a:bodyPr wrap="square" rtlCol="0">
            <a:spAutoFit/>
          </a:bodyPr>
          <a:lstStyle/>
          <a:p>
            <a:r>
              <a:rPr lang="en-CA" dirty="0" smtClean="0"/>
              <a:t>April 12, 2014 – Foxboro, ON.  Photo:  The Star</a:t>
            </a:r>
            <a:endParaRPr lang="en-C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800" dirty="0" smtClean="0"/>
              <a:t>1. Communications</a:t>
            </a:r>
            <a:endParaRPr lang="en-CA" sz="4800" dirty="0"/>
          </a:p>
        </p:txBody>
      </p:sp>
      <p:sp>
        <p:nvSpPr>
          <p:cNvPr id="3" name="Content Placeholder 2"/>
          <p:cNvSpPr>
            <a:spLocks noGrp="1"/>
          </p:cNvSpPr>
          <p:nvPr>
            <p:ph idx="1"/>
          </p:nvPr>
        </p:nvSpPr>
        <p:spPr>
          <a:xfrm>
            <a:off x="457200" y="1600200"/>
            <a:ext cx="8435280" cy="4525963"/>
          </a:xfrm>
        </p:spPr>
        <p:txBody>
          <a:bodyPr>
            <a:normAutofit/>
          </a:bodyPr>
          <a:lstStyle/>
          <a:p>
            <a:pPr marL="571500" indent="-514350"/>
            <a:r>
              <a:rPr lang="en-CA" dirty="0" smtClean="0"/>
              <a:t>Establish a community-based communications network (e.g. email list, </a:t>
            </a:r>
            <a:r>
              <a:rPr lang="en-CA" dirty="0" err="1" smtClean="0"/>
              <a:t>Facebook</a:t>
            </a:r>
            <a:r>
              <a:rPr lang="en-CA" dirty="0" smtClean="0"/>
              <a:t>)</a:t>
            </a:r>
            <a:endParaRPr lang="en-CA" u="sng" dirty="0" smtClean="0"/>
          </a:p>
          <a:p>
            <a:pPr marL="1371600" lvl="2" indent="-514350">
              <a:buNone/>
            </a:pPr>
            <a:r>
              <a:rPr lang="en-CA" u="sng" dirty="0" smtClean="0"/>
              <a:t>In advance</a:t>
            </a:r>
          </a:p>
          <a:p>
            <a:pPr marL="1371600" lvl="2" indent="-514350">
              <a:buFont typeface="+mj-lt"/>
              <a:buAutoNum type="arabicPeriod"/>
            </a:pPr>
            <a:r>
              <a:rPr lang="en-CA" dirty="0" smtClean="0"/>
              <a:t>Improve accessibility to existing information</a:t>
            </a:r>
          </a:p>
          <a:p>
            <a:pPr marL="1371600" lvl="2" indent="-523875">
              <a:buNone/>
            </a:pPr>
            <a:r>
              <a:rPr lang="en-CA" u="sng" dirty="0" smtClean="0"/>
              <a:t>During spring freshet</a:t>
            </a:r>
          </a:p>
          <a:p>
            <a:pPr marL="1371600" lvl="2" indent="-514350">
              <a:buFont typeface="+mj-lt"/>
              <a:buAutoNum type="arabicPeriod"/>
            </a:pPr>
            <a:r>
              <a:rPr lang="en-CA" dirty="0" smtClean="0"/>
              <a:t>Deliver updates from authorities to OOE residents</a:t>
            </a:r>
          </a:p>
          <a:p>
            <a:pPr marL="1371600" lvl="2" indent="-514350">
              <a:buFont typeface="+mj-lt"/>
              <a:buAutoNum type="arabicPeriod"/>
            </a:pPr>
            <a:r>
              <a:rPr lang="en-CA" dirty="0" smtClean="0"/>
              <a:t>Coordinate action to mitigate flooding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2. Public awareness</a:t>
            </a:r>
            <a:endParaRPr lang="en-CA" dirty="0"/>
          </a:p>
        </p:txBody>
      </p:sp>
      <p:sp>
        <p:nvSpPr>
          <p:cNvPr id="3" name="Content Placeholder 2"/>
          <p:cNvSpPr>
            <a:spLocks noGrp="1"/>
          </p:cNvSpPr>
          <p:nvPr>
            <p:ph idx="1"/>
          </p:nvPr>
        </p:nvSpPr>
        <p:spPr/>
        <p:txBody>
          <a:bodyPr>
            <a:normAutofit/>
          </a:bodyPr>
          <a:lstStyle/>
          <a:p>
            <a:r>
              <a:rPr lang="en-CA" dirty="0" smtClean="0"/>
              <a:t>City of Ottawa </a:t>
            </a:r>
            <a:r>
              <a:rPr lang="en-CA" i="1" dirty="0" smtClean="0"/>
              <a:t>Are you ready?</a:t>
            </a:r>
            <a:r>
              <a:rPr lang="en-CA" dirty="0" smtClean="0"/>
              <a:t> workshops presented regularly for OOE residents</a:t>
            </a:r>
          </a:p>
          <a:p>
            <a:pPr lvl="1"/>
            <a:r>
              <a:rPr lang="en-CA" dirty="0" smtClean="0"/>
              <a:t>The program utilizes a grassroots network to deliver emergency preparedness workshops</a:t>
            </a:r>
          </a:p>
          <a:p>
            <a:pPr lvl="1"/>
            <a:r>
              <a:rPr lang="en-CA" dirty="0" smtClean="0"/>
              <a:t>Objectives are to:</a:t>
            </a:r>
          </a:p>
          <a:p>
            <a:pPr lvl="2"/>
            <a:r>
              <a:rPr lang="en-CA" dirty="0" smtClean="0"/>
              <a:t>Educate the community on emergency planning</a:t>
            </a:r>
          </a:p>
          <a:p>
            <a:pPr lvl="2"/>
            <a:r>
              <a:rPr lang="en-CA" dirty="0" smtClean="0"/>
              <a:t>Raise awareness on how to prepare for an emergency</a:t>
            </a:r>
          </a:p>
          <a:p>
            <a:pPr lvl="2"/>
            <a:r>
              <a:rPr lang="en-CA" dirty="0" smtClean="0"/>
              <a:t>Increase individual self-reliance in times of emergency</a:t>
            </a:r>
            <a:endParaRPr lang="en-C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800" dirty="0" smtClean="0"/>
              <a:t>3. Resident preparation</a:t>
            </a:r>
            <a:endParaRPr lang="en-CA" sz="4800" dirty="0"/>
          </a:p>
        </p:txBody>
      </p:sp>
      <p:sp>
        <p:nvSpPr>
          <p:cNvPr id="3" name="Content Placeholder 2"/>
          <p:cNvSpPr>
            <a:spLocks noGrp="1"/>
          </p:cNvSpPr>
          <p:nvPr>
            <p:ph idx="1"/>
          </p:nvPr>
        </p:nvSpPr>
        <p:spPr/>
        <p:txBody>
          <a:bodyPr/>
          <a:lstStyle/>
          <a:p>
            <a:r>
              <a:rPr lang="en-CA" dirty="0" smtClean="0"/>
              <a:t>Residents fulfil their own responsibilities to be ready for spring flooding</a:t>
            </a:r>
          </a:p>
          <a:p>
            <a:pPr lvl="1"/>
            <a:r>
              <a:rPr lang="en-CA" dirty="0" smtClean="0"/>
              <a:t>Attend </a:t>
            </a:r>
            <a:r>
              <a:rPr lang="en-CA" i="1" dirty="0" smtClean="0"/>
              <a:t>Are you ready?</a:t>
            </a:r>
            <a:r>
              <a:rPr lang="en-CA" dirty="0" smtClean="0"/>
              <a:t> workshop and implement recommendations</a:t>
            </a:r>
          </a:p>
          <a:p>
            <a:pPr lvl="2"/>
            <a:r>
              <a:rPr lang="en-CA" dirty="0" smtClean="0"/>
              <a:t>Prepare to follow the advice of the authorities</a:t>
            </a:r>
          </a:p>
          <a:p>
            <a:pPr lvl="1"/>
            <a:r>
              <a:rPr lang="en-CA" dirty="0" smtClean="0"/>
              <a:t>Provide your contact details for real-time communications during a flooding event</a:t>
            </a:r>
            <a:endParaRPr lang="en-C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800" dirty="0" smtClean="0"/>
              <a:t>4. Leadership</a:t>
            </a:r>
            <a:endParaRPr lang="en-CA" sz="4800" dirty="0"/>
          </a:p>
        </p:txBody>
      </p:sp>
      <p:sp>
        <p:nvSpPr>
          <p:cNvPr id="3" name="Content Placeholder 2"/>
          <p:cNvSpPr>
            <a:spLocks noGrp="1"/>
          </p:cNvSpPr>
          <p:nvPr>
            <p:ph idx="1"/>
          </p:nvPr>
        </p:nvSpPr>
        <p:spPr/>
        <p:txBody>
          <a:bodyPr>
            <a:normAutofit fontScale="92500" lnSpcReduction="20000"/>
          </a:bodyPr>
          <a:lstStyle/>
          <a:p>
            <a:r>
              <a:rPr lang="en-CA" dirty="0" smtClean="0"/>
              <a:t>All these efforts have continuing support of OOECA</a:t>
            </a:r>
          </a:p>
          <a:p>
            <a:pPr lvl="1"/>
            <a:r>
              <a:rPr lang="en-CA" dirty="0" smtClean="0"/>
              <a:t>profile</a:t>
            </a:r>
          </a:p>
          <a:p>
            <a:pPr lvl="1"/>
            <a:r>
              <a:rPr lang="en-CA" dirty="0" smtClean="0"/>
              <a:t>guidance </a:t>
            </a:r>
          </a:p>
          <a:p>
            <a:pPr lvl="1"/>
            <a:r>
              <a:rPr lang="en-CA" dirty="0" smtClean="0"/>
              <a:t>long-term sustainability</a:t>
            </a:r>
          </a:p>
          <a:p>
            <a:r>
              <a:rPr lang="en-CA" dirty="0" smtClean="0"/>
              <a:t>Efforts are implemented by community volunteers, but backed by strong leadership of OOECA</a:t>
            </a:r>
          </a:p>
          <a:p>
            <a:pPr lvl="1"/>
            <a:r>
              <a:rPr lang="en-CA" dirty="0" smtClean="0"/>
              <a:t>E.g. OOECA President appoints resident(s) to coordinate network, workshops</a:t>
            </a:r>
            <a:br>
              <a:rPr lang="en-CA" dirty="0" smtClean="0"/>
            </a:br>
            <a:endParaRPr lang="en-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Ryan and Mark take their turn volunteer flooding at Brantwood Park in Ottawa. (JOHN DANCE)"/>
          <p:cNvPicPr>
            <a:picLocks noChangeAspect="1" noChangeArrowheads="1"/>
          </p:cNvPicPr>
          <p:nvPr/>
        </p:nvPicPr>
        <p:blipFill>
          <a:blip r:embed="rId3" cstate="print"/>
          <a:srcRect/>
          <a:stretch>
            <a:fillRect/>
          </a:stretch>
        </p:blipFill>
        <p:spPr bwMode="auto">
          <a:xfrm>
            <a:off x="-180528" y="-171400"/>
            <a:ext cx="9324527" cy="7029400"/>
          </a:xfrm>
          <a:prstGeom prst="rect">
            <a:avLst/>
          </a:prstGeom>
          <a:noFill/>
        </p:spPr>
      </p:pic>
      <p:sp>
        <p:nvSpPr>
          <p:cNvPr id="6" name="TextBox 5"/>
          <p:cNvSpPr txBox="1"/>
          <p:nvPr/>
        </p:nvSpPr>
        <p:spPr>
          <a:xfrm>
            <a:off x="6156176" y="6021288"/>
            <a:ext cx="2592288" cy="369332"/>
          </a:xfrm>
          <a:prstGeom prst="rect">
            <a:avLst/>
          </a:prstGeom>
          <a:noFill/>
        </p:spPr>
        <p:txBody>
          <a:bodyPr wrap="square" rtlCol="0">
            <a:spAutoFit/>
          </a:bodyPr>
          <a:lstStyle/>
          <a:p>
            <a:r>
              <a:rPr lang="en-CA" dirty="0" smtClean="0"/>
              <a:t>Photo credit: John Dance</a:t>
            </a:r>
            <a:endParaRPr lang="en-CA" dirty="0"/>
          </a:p>
        </p:txBody>
      </p:sp>
      <p:sp>
        <p:nvSpPr>
          <p:cNvPr id="2" name="TextBox 1"/>
          <p:cNvSpPr txBox="1"/>
          <p:nvPr/>
        </p:nvSpPr>
        <p:spPr>
          <a:xfrm>
            <a:off x="5940152" y="404664"/>
            <a:ext cx="2808312" cy="1200329"/>
          </a:xfrm>
          <a:prstGeom prst="rect">
            <a:avLst/>
          </a:prstGeom>
          <a:noFill/>
        </p:spPr>
        <p:txBody>
          <a:bodyPr wrap="square" rtlCol="0">
            <a:spAutoFit/>
          </a:bodyPr>
          <a:lstStyle/>
          <a:p>
            <a:r>
              <a:rPr lang="en-US" sz="3600" dirty="0" smtClean="0">
                <a:solidFill>
                  <a:schemeClr val="bg1"/>
                </a:solidFill>
              </a:rPr>
              <a:t>Yes, this is flooding</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352928" cy="548680"/>
          </a:xfrm>
        </p:spPr>
        <p:txBody>
          <a:bodyPr>
            <a:noAutofit/>
          </a:bodyPr>
          <a:lstStyle/>
          <a:p>
            <a:r>
              <a:rPr lang="en-CA" sz="2400" b="1" dirty="0" smtClean="0"/>
              <a:t>Plan of Action: 2015</a:t>
            </a:r>
            <a:endParaRPr lang="en-CA" sz="2400" b="1" dirty="0"/>
          </a:p>
        </p:txBody>
      </p:sp>
      <p:graphicFrame>
        <p:nvGraphicFramePr>
          <p:cNvPr id="4" name="Content Placeholder 3"/>
          <p:cNvGraphicFramePr>
            <a:graphicFrameLocks noGrp="1"/>
          </p:cNvGraphicFramePr>
          <p:nvPr>
            <p:ph idx="1"/>
          </p:nvPr>
        </p:nvGraphicFramePr>
        <p:xfrm>
          <a:off x="395536" y="2996952"/>
          <a:ext cx="8229600" cy="1645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1" name="Table 40"/>
          <p:cNvGraphicFramePr>
            <a:graphicFrameLocks noGrp="1"/>
          </p:cNvGraphicFramePr>
          <p:nvPr/>
        </p:nvGraphicFramePr>
        <p:xfrm>
          <a:off x="0" y="4509120"/>
          <a:ext cx="2051720" cy="822960"/>
        </p:xfrm>
        <a:graphic>
          <a:graphicData uri="http://schemas.openxmlformats.org/drawingml/2006/table">
            <a:tbl>
              <a:tblPr firstRow="1" bandRow="1">
                <a:tableStyleId>{5C22544A-7EE6-4342-B048-85BDC9FD1C3A}</a:tableStyleId>
              </a:tblPr>
              <a:tblGrid>
                <a:gridCol w="2051720"/>
              </a:tblGrid>
              <a:tr h="370840">
                <a:tc>
                  <a:txBody>
                    <a:bodyPr/>
                    <a:lstStyle/>
                    <a:p>
                      <a:r>
                        <a:rPr lang="en-CA" sz="1600" dirty="0" smtClean="0"/>
                        <a:t>Phase 1:</a:t>
                      </a:r>
                      <a:r>
                        <a:rPr lang="en-CA" sz="1600" baseline="0" dirty="0" smtClean="0"/>
                        <a:t> </a:t>
                      </a:r>
                      <a:r>
                        <a:rPr lang="en-CA" sz="1600" dirty="0" smtClean="0"/>
                        <a:t>Development and consultation</a:t>
                      </a:r>
                      <a:endParaRPr lang="en-CA" sz="1600" dirty="0"/>
                    </a:p>
                  </a:txBody>
                  <a:tcPr/>
                </a:tc>
              </a:tr>
            </a:tbl>
          </a:graphicData>
        </a:graphic>
      </p:graphicFrame>
      <p:graphicFrame>
        <p:nvGraphicFramePr>
          <p:cNvPr id="42" name="Table 41"/>
          <p:cNvGraphicFramePr>
            <a:graphicFrameLocks noGrp="1"/>
          </p:cNvGraphicFramePr>
          <p:nvPr/>
        </p:nvGraphicFramePr>
        <p:xfrm>
          <a:off x="2123728" y="4509120"/>
          <a:ext cx="1584176" cy="822960"/>
        </p:xfrm>
        <a:graphic>
          <a:graphicData uri="http://schemas.openxmlformats.org/drawingml/2006/table">
            <a:tbl>
              <a:tblPr firstRow="1" bandRow="1">
                <a:tableStyleId>{5C22544A-7EE6-4342-B048-85BDC9FD1C3A}</a:tableStyleId>
              </a:tblPr>
              <a:tblGrid>
                <a:gridCol w="1584176"/>
              </a:tblGrid>
              <a:tr h="576064">
                <a:tc>
                  <a:txBody>
                    <a:bodyPr/>
                    <a:lstStyle/>
                    <a:p>
                      <a:r>
                        <a:rPr lang="en-CA" sz="1600" dirty="0" smtClean="0"/>
                        <a:t>Phase 2: Pilot delivery and testing</a:t>
                      </a:r>
                      <a:endParaRPr lang="en-CA" sz="1600" dirty="0"/>
                    </a:p>
                  </a:txBody>
                  <a:tcPr/>
                </a:tc>
              </a:tr>
            </a:tbl>
          </a:graphicData>
        </a:graphic>
      </p:graphicFrame>
      <p:graphicFrame>
        <p:nvGraphicFramePr>
          <p:cNvPr id="43" name="Table 42"/>
          <p:cNvGraphicFramePr>
            <a:graphicFrameLocks noGrp="1"/>
          </p:cNvGraphicFramePr>
          <p:nvPr/>
        </p:nvGraphicFramePr>
        <p:xfrm>
          <a:off x="3779912" y="4509120"/>
          <a:ext cx="2016224" cy="579120"/>
        </p:xfrm>
        <a:graphic>
          <a:graphicData uri="http://schemas.openxmlformats.org/drawingml/2006/table">
            <a:tbl>
              <a:tblPr firstRow="1" bandRow="1">
                <a:tableStyleId>{5C22544A-7EE6-4342-B048-85BDC9FD1C3A}</a:tableStyleId>
              </a:tblPr>
              <a:tblGrid>
                <a:gridCol w="2016224"/>
              </a:tblGrid>
              <a:tr h="432048">
                <a:tc>
                  <a:txBody>
                    <a:bodyPr/>
                    <a:lstStyle/>
                    <a:p>
                      <a:r>
                        <a:rPr lang="en-CA" sz="1600" dirty="0" smtClean="0"/>
                        <a:t>Phase 3: Assessment, revision, consultation</a:t>
                      </a:r>
                      <a:endParaRPr lang="en-CA" sz="1600" dirty="0"/>
                    </a:p>
                  </a:txBody>
                  <a:tcPr/>
                </a:tc>
              </a:tr>
            </a:tbl>
          </a:graphicData>
        </a:graphic>
      </p:graphicFrame>
      <p:graphicFrame>
        <p:nvGraphicFramePr>
          <p:cNvPr id="44" name="Table 43"/>
          <p:cNvGraphicFramePr>
            <a:graphicFrameLocks noGrp="1"/>
          </p:cNvGraphicFramePr>
          <p:nvPr/>
        </p:nvGraphicFramePr>
        <p:xfrm>
          <a:off x="7524328" y="4509120"/>
          <a:ext cx="1619672" cy="1066800"/>
        </p:xfrm>
        <a:graphic>
          <a:graphicData uri="http://schemas.openxmlformats.org/drawingml/2006/table">
            <a:tbl>
              <a:tblPr firstRow="1" bandRow="1">
                <a:tableStyleId>{5C22544A-7EE6-4342-B048-85BDC9FD1C3A}</a:tableStyleId>
              </a:tblPr>
              <a:tblGrid>
                <a:gridCol w="1619672"/>
              </a:tblGrid>
              <a:tr h="432048">
                <a:tc>
                  <a:txBody>
                    <a:bodyPr/>
                    <a:lstStyle/>
                    <a:p>
                      <a:r>
                        <a:rPr lang="en-CA" sz="1600" dirty="0" smtClean="0"/>
                        <a:t>Phase 5: Community awareness building</a:t>
                      </a:r>
                      <a:endParaRPr lang="en-CA" sz="1600" dirty="0"/>
                    </a:p>
                  </a:txBody>
                  <a:tcPr/>
                </a:tc>
              </a:tr>
            </a:tbl>
          </a:graphicData>
        </a:graphic>
      </p:graphicFrame>
      <p:cxnSp>
        <p:nvCxnSpPr>
          <p:cNvPr id="48" name="Straight Connector 47"/>
          <p:cNvCxnSpPr/>
          <p:nvPr/>
        </p:nvCxnSpPr>
        <p:spPr>
          <a:xfrm flipV="1">
            <a:off x="2483768" y="3284984"/>
            <a:ext cx="0" cy="360040"/>
          </a:xfrm>
          <a:prstGeom prst="line">
            <a:avLst/>
          </a:prstGeom>
          <a:ln>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3419872" y="1340768"/>
            <a:ext cx="0" cy="2304256"/>
          </a:xfrm>
          <a:prstGeom prst="line">
            <a:avLst/>
          </a:prstGeom>
          <a:ln>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1187624" y="3284984"/>
            <a:ext cx="0" cy="360045"/>
          </a:xfrm>
          <a:prstGeom prst="line">
            <a:avLst/>
          </a:prstGeom>
          <a:ln>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2195736" y="1916832"/>
            <a:ext cx="0" cy="1800200"/>
          </a:xfrm>
          <a:prstGeom prst="line">
            <a:avLst/>
          </a:prstGeom>
          <a:ln>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691680" y="1124744"/>
            <a:ext cx="1224136" cy="923330"/>
          </a:xfrm>
          <a:prstGeom prst="rect">
            <a:avLst/>
          </a:prstGeom>
          <a:noFill/>
        </p:spPr>
        <p:txBody>
          <a:bodyPr wrap="square" rtlCol="0">
            <a:spAutoFit/>
          </a:bodyPr>
          <a:lstStyle/>
          <a:p>
            <a:pPr algn="ctr"/>
            <a:r>
              <a:rPr lang="en-CA" sz="1400" b="1" dirty="0" smtClean="0"/>
              <a:t>City of Ottawa “Are you ready?”</a:t>
            </a:r>
          </a:p>
          <a:p>
            <a:endParaRPr lang="en-CA" sz="1200" dirty="0"/>
          </a:p>
        </p:txBody>
      </p:sp>
      <p:sp>
        <p:nvSpPr>
          <p:cNvPr id="57" name="TextBox 56"/>
          <p:cNvSpPr txBox="1"/>
          <p:nvPr/>
        </p:nvSpPr>
        <p:spPr>
          <a:xfrm>
            <a:off x="611560" y="2708920"/>
            <a:ext cx="1152128" cy="523220"/>
          </a:xfrm>
          <a:prstGeom prst="rect">
            <a:avLst/>
          </a:prstGeom>
          <a:noFill/>
        </p:spPr>
        <p:txBody>
          <a:bodyPr wrap="square" rtlCol="0">
            <a:spAutoFit/>
          </a:bodyPr>
          <a:lstStyle/>
          <a:p>
            <a:pPr algn="ctr"/>
            <a:r>
              <a:rPr lang="en-CA" sz="1400" b="1" dirty="0" smtClean="0"/>
              <a:t>Proposal to OOECA</a:t>
            </a:r>
            <a:endParaRPr lang="en-CA" sz="1400" b="1" dirty="0"/>
          </a:p>
        </p:txBody>
      </p:sp>
      <p:sp>
        <p:nvSpPr>
          <p:cNvPr id="59" name="TextBox 58"/>
          <p:cNvSpPr txBox="1"/>
          <p:nvPr/>
        </p:nvSpPr>
        <p:spPr>
          <a:xfrm>
            <a:off x="2195736" y="2492896"/>
            <a:ext cx="936104" cy="738664"/>
          </a:xfrm>
          <a:prstGeom prst="rect">
            <a:avLst/>
          </a:prstGeom>
          <a:noFill/>
        </p:spPr>
        <p:txBody>
          <a:bodyPr wrap="square" rtlCol="0">
            <a:spAutoFit/>
          </a:bodyPr>
          <a:lstStyle/>
          <a:p>
            <a:r>
              <a:rPr lang="en-CA" sz="1400" b="1" dirty="0" smtClean="0"/>
              <a:t>Pilot network in place</a:t>
            </a:r>
            <a:endParaRPr lang="en-CA" sz="1400" b="1" dirty="0"/>
          </a:p>
        </p:txBody>
      </p:sp>
      <p:sp>
        <p:nvSpPr>
          <p:cNvPr id="70" name="Slide Number Placeholder 69"/>
          <p:cNvSpPr>
            <a:spLocks noGrp="1"/>
          </p:cNvSpPr>
          <p:nvPr>
            <p:ph type="sldNum" sz="quarter" idx="12"/>
          </p:nvPr>
        </p:nvSpPr>
        <p:spPr/>
        <p:txBody>
          <a:bodyPr/>
          <a:lstStyle/>
          <a:p>
            <a:fld id="{59B3F398-7CD0-4B91-9A70-D2F52EB4277D}" type="slidenum">
              <a:rPr lang="en-CA" smtClean="0"/>
              <a:pPr/>
              <a:t>20</a:t>
            </a:fld>
            <a:endParaRPr lang="en-CA"/>
          </a:p>
        </p:txBody>
      </p:sp>
      <p:cxnSp>
        <p:nvCxnSpPr>
          <p:cNvPr id="23" name="Straight Connector 22"/>
          <p:cNvCxnSpPr/>
          <p:nvPr/>
        </p:nvCxnSpPr>
        <p:spPr>
          <a:xfrm flipV="1">
            <a:off x="2987824" y="1340768"/>
            <a:ext cx="0" cy="2304256"/>
          </a:xfrm>
          <a:prstGeom prst="line">
            <a:avLst/>
          </a:prstGeom>
          <a:ln>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699792" y="764704"/>
            <a:ext cx="1224136" cy="707886"/>
          </a:xfrm>
          <a:prstGeom prst="rect">
            <a:avLst/>
          </a:prstGeom>
          <a:noFill/>
        </p:spPr>
        <p:txBody>
          <a:bodyPr wrap="square" rtlCol="0">
            <a:spAutoFit/>
          </a:bodyPr>
          <a:lstStyle/>
          <a:p>
            <a:pPr algn="ctr"/>
            <a:r>
              <a:rPr lang="en-CA" sz="1400" b="1" dirty="0" smtClean="0"/>
              <a:t>Network implemented</a:t>
            </a:r>
          </a:p>
          <a:p>
            <a:endParaRPr lang="en-CA" sz="1200" dirty="0"/>
          </a:p>
        </p:txBody>
      </p:sp>
      <p:cxnSp>
        <p:nvCxnSpPr>
          <p:cNvPr id="33" name="Straight Connector 32"/>
          <p:cNvCxnSpPr/>
          <p:nvPr/>
        </p:nvCxnSpPr>
        <p:spPr>
          <a:xfrm flipV="1">
            <a:off x="3923928" y="3068960"/>
            <a:ext cx="0" cy="577805"/>
          </a:xfrm>
          <a:prstGeom prst="line">
            <a:avLst/>
          </a:prstGeom>
          <a:ln>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779912" y="2492896"/>
            <a:ext cx="1944216" cy="707886"/>
          </a:xfrm>
          <a:prstGeom prst="rect">
            <a:avLst/>
          </a:prstGeom>
          <a:noFill/>
        </p:spPr>
        <p:txBody>
          <a:bodyPr wrap="square" rtlCol="0">
            <a:spAutoFit/>
          </a:bodyPr>
          <a:lstStyle/>
          <a:p>
            <a:pPr algn="ctr"/>
            <a:r>
              <a:rPr lang="en-CA" sz="1400" b="1" dirty="0" smtClean="0"/>
              <a:t>Results assessed  / </a:t>
            </a:r>
            <a:br>
              <a:rPr lang="en-CA" sz="1400" b="1" dirty="0" smtClean="0"/>
            </a:br>
            <a:r>
              <a:rPr lang="en-CA" sz="1400" b="1" dirty="0" smtClean="0"/>
              <a:t>Draft Plan for 2016</a:t>
            </a:r>
          </a:p>
          <a:p>
            <a:endParaRPr lang="en-CA" sz="1200" dirty="0"/>
          </a:p>
        </p:txBody>
      </p:sp>
      <p:cxnSp>
        <p:nvCxnSpPr>
          <p:cNvPr id="35" name="Straight Connector 34"/>
          <p:cNvCxnSpPr/>
          <p:nvPr/>
        </p:nvCxnSpPr>
        <p:spPr>
          <a:xfrm flipV="1">
            <a:off x="5508104" y="3068960"/>
            <a:ext cx="0" cy="577805"/>
          </a:xfrm>
          <a:prstGeom prst="line">
            <a:avLst/>
          </a:prstGeom>
          <a:ln>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059832" y="1340768"/>
            <a:ext cx="3600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995936" y="3068960"/>
            <a:ext cx="151216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7740352" y="3068960"/>
            <a:ext cx="0" cy="577805"/>
          </a:xfrm>
          <a:prstGeom prst="line">
            <a:avLst/>
          </a:prstGeom>
          <a:ln>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8316416" y="3068960"/>
            <a:ext cx="0" cy="577805"/>
          </a:xfrm>
          <a:prstGeom prst="line">
            <a:avLst/>
          </a:prstGeom>
          <a:ln>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812360" y="3068960"/>
            <a:ext cx="43204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524328" y="2420888"/>
            <a:ext cx="1224136" cy="461665"/>
          </a:xfrm>
          <a:prstGeom prst="rect">
            <a:avLst/>
          </a:prstGeom>
          <a:noFill/>
        </p:spPr>
        <p:txBody>
          <a:bodyPr wrap="square" rtlCol="0">
            <a:spAutoFit/>
          </a:bodyPr>
          <a:lstStyle/>
          <a:p>
            <a:endParaRPr lang="en-CA" sz="1200" dirty="0" smtClean="0"/>
          </a:p>
          <a:p>
            <a:endParaRPr lang="en-CA" sz="1200" dirty="0"/>
          </a:p>
        </p:txBody>
      </p:sp>
      <p:cxnSp>
        <p:nvCxnSpPr>
          <p:cNvPr id="58" name="Straight Connector 57"/>
          <p:cNvCxnSpPr/>
          <p:nvPr/>
        </p:nvCxnSpPr>
        <p:spPr>
          <a:xfrm flipV="1">
            <a:off x="5652120" y="1916832"/>
            <a:ext cx="0" cy="1729934"/>
          </a:xfrm>
          <a:prstGeom prst="line">
            <a:avLst/>
          </a:prstGeom>
          <a:ln>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716016" y="1124744"/>
            <a:ext cx="1800200" cy="923330"/>
          </a:xfrm>
          <a:prstGeom prst="rect">
            <a:avLst/>
          </a:prstGeom>
          <a:noFill/>
        </p:spPr>
        <p:txBody>
          <a:bodyPr wrap="square" rtlCol="0">
            <a:spAutoFit/>
          </a:bodyPr>
          <a:lstStyle/>
          <a:p>
            <a:pPr algn="ctr"/>
            <a:r>
              <a:rPr lang="en-CA" sz="1400" b="1" dirty="0" smtClean="0"/>
              <a:t>Draft Plan  for 2016 presented to community</a:t>
            </a:r>
          </a:p>
          <a:p>
            <a:endParaRPr lang="en-CA" sz="1200" dirty="0"/>
          </a:p>
        </p:txBody>
      </p:sp>
      <p:cxnSp>
        <p:nvCxnSpPr>
          <p:cNvPr id="66" name="Straight Connector 65"/>
          <p:cNvCxnSpPr/>
          <p:nvPr/>
        </p:nvCxnSpPr>
        <p:spPr>
          <a:xfrm>
            <a:off x="6012160" y="3068960"/>
            <a:ext cx="122413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5940152" y="3068960"/>
            <a:ext cx="0" cy="577805"/>
          </a:xfrm>
          <a:prstGeom prst="line">
            <a:avLst/>
          </a:prstGeom>
          <a:ln>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7236296" y="3068960"/>
            <a:ext cx="0" cy="577805"/>
          </a:xfrm>
          <a:prstGeom prst="line">
            <a:avLst/>
          </a:prstGeom>
          <a:ln>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5940152" y="2132856"/>
            <a:ext cx="1368152" cy="1138773"/>
          </a:xfrm>
          <a:prstGeom prst="rect">
            <a:avLst/>
          </a:prstGeom>
          <a:noFill/>
        </p:spPr>
        <p:txBody>
          <a:bodyPr wrap="square" rtlCol="0">
            <a:spAutoFit/>
          </a:bodyPr>
          <a:lstStyle/>
          <a:p>
            <a:pPr algn="ctr"/>
            <a:r>
              <a:rPr lang="en-CA" sz="1400" b="1" dirty="0" smtClean="0"/>
              <a:t>Plan implemented: network put in place</a:t>
            </a:r>
          </a:p>
          <a:p>
            <a:endParaRPr lang="en-CA" sz="1200" dirty="0"/>
          </a:p>
        </p:txBody>
      </p:sp>
      <p:sp>
        <p:nvSpPr>
          <p:cNvPr id="76" name="TextBox 75"/>
          <p:cNvSpPr txBox="1"/>
          <p:nvPr/>
        </p:nvSpPr>
        <p:spPr>
          <a:xfrm>
            <a:off x="7452320" y="2276872"/>
            <a:ext cx="1368152" cy="923330"/>
          </a:xfrm>
          <a:prstGeom prst="rect">
            <a:avLst/>
          </a:prstGeom>
          <a:noFill/>
        </p:spPr>
        <p:txBody>
          <a:bodyPr wrap="square" rtlCol="0">
            <a:spAutoFit/>
          </a:bodyPr>
          <a:lstStyle/>
          <a:p>
            <a:pPr algn="ctr"/>
            <a:r>
              <a:rPr lang="en-CA" sz="1400" b="1" dirty="0" smtClean="0"/>
              <a:t>Public awareness / support built</a:t>
            </a:r>
          </a:p>
          <a:p>
            <a:endParaRPr lang="en-CA" sz="1200" dirty="0"/>
          </a:p>
        </p:txBody>
      </p:sp>
      <p:graphicFrame>
        <p:nvGraphicFramePr>
          <p:cNvPr id="77" name="Table 76"/>
          <p:cNvGraphicFramePr>
            <a:graphicFrameLocks noGrp="1"/>
          </p:cNvGraphicFramePr>
          <p:nvPr/>
        </p:nvGraphicFramePr>
        <p:xfrm>
          <a:off x="5868144" y="4509120"/>
          <a:ext cx="1584176" cy="579120"/>
        </p:xfrm>
        <a:graphic>
          <a:graphicData uri="http://schemas.openxmlformats.org/drawingml/2006/table">
            <a:tbl>
              <a:tblPr firstRow="1" bandRow="1">
                <a:tableStyleId>{5C22544A-7EE6-4342-B048-85BDC9FD1C3A}</a:tableStyleId>
              </a:tblPr>
              <a:tblGrid>
                <a:gridCol w="1584176"/>
              </a:tblGrid>
              <a:tr h="432048">
                <a:tc>
                  <a:txBody>
                    <a:bodyPr/>
                    <a:lstStyle/>
                    <a:p>
                      <a:r>
                        <a:rPr lang="en-CA" sz="1600" dirty="0" smtClean="0"/>
                        <a:t>Phase 4: Implementation</a:t>
                      </a:r>
                      <a:endParaRPr lang="en-CA" sz="1600" dirty="0"/>
                    </a:p>
                  </a:txBody>
                  <a:tcPr/>
                </a:tc>
              </a:tr>
            </a:tbl>
          </a:graphicData>
        </a:graphic>
      </p:graphicFrame>
      <p:cxnSp>
        <p:nvCxnSpPr>
          <p:cNvPr id="50" name="Straight Connector 49"/>
          <p:cNvCxnSpPr/>
          <p:nvPr/>
        </p:nvCxnSpPr>
        <p:spPr>
          <a:xfrm flipV="1">
            <a:off x="1691680" y="2636912"/>
            <a:ext cx="0" cy="1008118"/>
          </a:xfrm>
          <a:prstGeom prst="line">
            <a:avLst/>
          </a:prstGeom>
          <a:ln>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115616" y="1916832"/>
            <a:ext cx="1080120" cy="523220"/>
          </a:xfrm>
          <a:prstGeom prst="rect">
            <a:avLst/>
          </a:prstGeom>
          <a:noFill/>
        </p:spPr>
        <p:txBody>
          <a:bodyPr wrap="square" rtlCol="0">
            <a:spAutoFit/>
          </a:bodyPr>
          <a:lstStyle/>
          <a:p>
            <a:pPr algn="ctr"/>
            <a:r>
              <a:rPr lang="en-CA" sz="1400" b="1" dirty="0" smtClean="0"/>
              <a:t>Community</a:t>
            </a:r>
          </a:p>
          <a:p>
            <a:pPr algn="ctr"/>
            <a:r>
              <a:rPr lang="en-CA" sz="1400" b="1" dirty="0" smtClean="0"/>
              <a:t>meeting</a:t>
            </a:r>
            <a:endParaRPr lang="en-CA" sz="14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800" dirty="0" smtClean="0"/>
              <a:t>Your feedback</a:t>
            </a:r>
            <a:endParaRPr lang="en-CA" sz="4800" dirty="0"/>
          </a:p>
        </p:txBody>
      </p:sp>
      <p:sp>
        <p:nvSpPr>
          <p:cNvPr id="3" name="Content Placeholder 2"/>
          <p:cNvSpPr>
            <a:spLocks noGrp="1"/>
          </p:cNvSpPr>
          <p:nvPr>
            <p:ph idx="1"/>
          </p:nvPr>
        </p:nvSpPr>
        <p:spPr/>
        <p:txBody>
          <a:bodyPr>
            <a:normAutofit/>
          </a:bodyPr>
          <a:lstStyle/>
          <a:p>
            <a:r>
              <a:rPr lang="en-CA" sz="3600" b="1" dirty="0" smtClean="0"/>
              <a:t>What do you think about the proposal?</a:t>
            </a:r>
          </a:p>
          <a:p>
            <a:pPr lvl="1"/>
            <a:r>
              <a:rPr lang="en-CA" dirty="0" smtClean="0"/>
              <a:t>Questions? Anything to add? What would you do differently?</a:t>
            </a:r>
          </a:p>
          <a:p>
            <a:r>
              <a:rPr lang="en-CA" sz="3600" b="1" dirty="0" smtClean="0"/>
              <a:t>Are you interested in participating?</a:t>
            </a:r>
          </a:p>
          <a:p>
            <a:pPr lvl="1"/>
            <a:r>
              <a:rPr lang="en-CA" dirty="0" smtClean="0"/>
              <a:t>Implementing the idea for 2015</a:t>
            </a:r>
          </a:p>
          <a:p>
            <a:pPr lvl="1"/>
            <a:r>
              <a:rPr lang="en-CA" dirty="0" smtClean="0"/>
              <a:t>Revising / expanding the network for 2016</a:t>
            </a:r>
          </a:p>
          <a:p>
            <a:pPr lvl="1"/>
            <a:endParaRPr lang="en-CA" dirty="0" smtClean="0"/>
          </a:p>
          <a:p>
            <a:pPr lvl="1"/>
            <a:endParaRPr lang="en-C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Next steps</a:t>
            </a:r>
            <a:endParaRPr lang="en-CA" dirty="0"/>
          </a:p>
        </p:txBody>
      </p:sp>
      <p:sp>
        <p:nvSpPr>
          <p:cNvPr id="3" name="Content Placeholder 2"/>
          <p:cNvSpPr>
            <a:spLocks noGrp="1"/>
          </p:cNvSpPr>
          <p:nvPr>
            <p:ph idx="1"/>
          </p:nvPr>
        </p:nvSpPr>
        <p:spPr/>
        <p:txBody>
          <a:bodyPr>
            <a:normAutofit fontScale="85000" lnSpcReduction="10000"/>
          </a:bodyPr>
          <a:lstStyle/>
          <a:p>
            <a:r>
              <a:rPr lang="en-CA" dirty="0" smtClean="0"/>
              <a:t>Investigate issue of liability for OOECA</a:t>
            </a:r>
          </a:p>
          <a:p>
            <a:r>
              <a:rPr lang="en-CA" dirty="0" smtClean="0"/>
              <a:t>Determine best platform for communications network? </a:t>
            </a:r>
          </a:p>
          <a:p>
            <a:pPr lvl="1"/>
            <a:r>
              <a:rPr lang="en-CA" dirty="0" smtClean="0"/>
              <a:t>Near term</a:t>
            </a:r>
          </a:p>
          <a:p>
            <a:pPr lvl="1"/>
            <a:r>
              <a:rPr lang="en-CA" dirty="0" smtClean="0"/>
              <a:t>Long term</a:t>
            </a:r>
          </a:p>
          <a:p>
            <a:r>
              <a:rPr lang="en-CA" dirty="0" smtClean="0"/>
              <a:t>Build the communications network</a:t>
            </a:r>
          </a:p>
          <a:p>
            <a:r>
              <a:rPr lang="en-CA" dirty="0" smtClean="0"/>
              <a:t>Collect and integrate contact details for residents</a:t>
            </a:r>
          </a:p>
          <a:p>
            <a:r>
              <a:rPr lang="en-CA" dirty="0" smtClean="0"/>
              <a:t>Establish lines of communication with authorities</a:t>
            </a:r>
          </a:p>
          <a:p>
            <a:r>
              <a:rPr lang="en-CA" dirty="0" smtClean="0"/>
              <a:t>Link the community with existing information</a:t>
            </a:r>
          </a:p>
          <a:p>
            <a:r>
              <a:rPr lang="en-CA" dirty="0" smtClean="0"/>
              <a:t>Host the City of Ottawa “Are you ready?” program for OOECA</a:t>
            </a:r>
          </a:p>
          <a:p>
            <a:pPr lvl="1"/>
            <a:endParaRPr lang="en-C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980728"/>
            <a:ext cx="7772400" cy="1368152"/>
          </a:xfrm>
        </p:spPr>
        <p:txBody>
          <a:bodyPr>
            <a:normAutofit fontScale="90000"/>
          </a:bodyPr>
          <a:lstStyle/>
          <a:p>
            <a:r>
              <a:rPr lang="en-CA" sz="6000" i="1" dirty="0" smtClean="0">
                <a:solidFill>
                  <a:schemeClr val="bg1">
                    <a:lumMod val="95000"/>
                  </a:schemeClr>
                </a:solidFill>
              </a:rPr>
              <a:t>!</a:t>
            </a:r>
            <a:r>
              <a:rPr lang="en-CA" dirty="0" smtClean="0">
                <a:solidFill>
                  <a:schemeClr val="bg1">
                    <a:lumMod val="95000"/>
                  </a:schemeClr>
                </a:solidFill>
              </a:rPr>
              <a:t/>
            </a:r>
            <a:br>
              <a:rPr lang="en-CA" dirty="0" smtClean="0">
                <a:solidFill>
                  <a:schemeClr val="bg1">
                    <a:lumMod val="95000"/>
                  </a:schemeClr>
                </a:solidFill>
              </a:rPr>
            </a:br>
            <a:r>
              <a:rPr lang="en-CA" dirty="0" smtClean="0">
                <a:solidFill>
                  <a:schemeClr val="bg1">
                    <a:lumMod val="95000"/>
                  </a:schemeClr>
                </a:solidFill>
              </a:rPr>
              <a:t/>
            </a:r>
            <a:br>
              <a:rPr lang="en-CA" dirty="0" smtClean="0">
                <a:solidFill>
                  <a:schemeClr val="bg1">
                    <a:lumMod val="95000"/>
                  </a:schemeClr>
                </a:solidFill>
              </a:rPr>
            </a:br>
            <a:r>
              <a:rPr lang="en-CA" dirty="0" smtClean="0">
                <a:solidFill>
                  <a:schemeClr val="bg1">
                    <a:lumMod val="95000"/>
                  </a:schemeClr>
                </a:solidFill>
              </a:rPr>
              <a:t/>
            </a:r>
            <a:br>
              <a:rPr lang="en-CA" dirty="0" smtClean="0">
                <a:solidFill>
                  <a:schemeClr val="bg1">
                    <a:lumMod val="95000"/>
                  </a:schemeClr>
                </a:solidFill>
              </a:rPr>
            </a:br>
            <a:endParaRPr lang="en-CA" dirty="0">
              <a:solidFill>
                <a:schemeClr val="bg1">
                  <a:lumMod val="95000"/>
                </a:schemeClr>
              </a:solidFill>
            </a:endParaRPr>
          </a:p>
        </p:txBody>
      </p:sp>
      <p:sp>
        <p:nvSpPr>
          <p:cNvPr id="3" name="Subtitle 2"/>
          <p:cNvSpPr>
            <a:spLocks noGrp="1"/>
          </p:cNvSpPr>
          <p:nvPr>
            <p:ph type="subTitle" idx="1"/>
          </p:nvPr>
        </p:nvSpPr>
        <p:spPr>
          <a:xfrm>
            <a:off x="1043608" y="4581128"/>
            <a:ext cx="7128792" cy="1752600"/>
          </a:xfrm>
        </p:spPr>
        <p:txBody>
          <a:bodyPr>
            <a:normAutofit/>
          </a:bodyPr>
          <a:lstStyle/>
          <a:p>
            <a:r>
              <a:rPr lang="en-CA" sz="6600" dirty="0" smtClean="0">
                <a:solidFill>
                  <a:schemeClr val="tx1">
                    <a:lumMod val="95000"/>
                    <a:lumOff val="5000"/>
                  </a:schemeClr>
                </a:solidFill>
              </a:rPr>
              <a:t>THANK YOU</a:t>
            </a:r>
            <a:endParaRPr lang="en-CA" sz="4800" dirty="0">
              <a:solidFill>
                <a:schemeClr val="tx1">
                  <a:lumMod val="95000"/>
                  <a:lumOff val="5000"/>
                </a:schemeClr>
              </a:solidFill>
            </a:endParaRPr>
          </a:p>
        </p:txBody>
      </p:sp>
      <p:sp>
        <p:nvSpPr>
          <p:cNvPr id="4" name="TextBox 3"/>
          <p:cNvSpPr txBox="1"/>
          <p:nvPr/>
        </p:nvSpPr>
        <p:spPr>
          <a:xfrm>
            <a:off x="6156176" y="6165304"/>
            <a:ext cx="2592288" cy="369332"/>
          </a:xfrm>
          <a:prstGeom prst="rect">
            <a:avLst/>
          </a:prstGeom>
          <a:noFill/>
        </p:spPr>
        <p:txBody>
          <a:bodyPr wrap="square" rtlCol="0">
            <a:spAutoFit/>
          </a:bodyPr>
          <a:lstStyle/>
          <a:p>
            <a:r>
              <a:rPr lang="en-CA" dirty="0" smtClean="0"/>
              <a:t>Photo credit: Ross Dunn</a:t>
            </a:r>
            <a:endParaRPr lang="en-CA" dirty="0"/>
          </a:p>
        </p:txBody>
      </p:sp>
      <p:sp>
        <p:nvSpPr>
          <p:cNvPr id="7" name="TextBox 6"/>
          <p:cNvSpPr txBox="1"/>
          <p:nvPr/>
        </p:nvSpPr>
        <p:spPr>
          <a:xfrm>
            <a:off x="-180528" y="3501008"/>
            <a:ext cx="9505056" cy="646331"/>
          </a:xfrm>
          <a:prstGeom prst="rect">
            <a:avLst/>
          </a:prstGeom>
          <a:solidFill>
            <a:schemeClr val="accent1">
              <a:lumMod val="75000"/>
              <a:alpha val="47000"/>
            </a:schemeClr>
          </a:solidFill>
        </p:spPr>
        <p:txBody>
          <a:bodyPr wrap="square" rtlCol="0">
            <a:spAutoFit/>
          </a:bodyPr>
          <a:lstStyle/>
          <a:p>
            <a:pPr algn="ctr"/>
            <a:r>
              <a:rPr lang="en-CA" sz="3600" b="1" dirty="0" smtClean="0">
                <a:solidFill>
                  <a:schemeClr val="bg1">
                    <a:lumMod val="95000"/>
                  </a:schemeClr>
                </a:solidFill>
              </a:rPr>
              <a:t>Proposed Plan of Action for Old Ottawa East</a:t>
            </a:r>
            <a:endParaRPr lang="en-CA" sz="3600" b="1" dirty="0"/>
          </a:p>
        </p:txBody>
      </p:sp>
      <p:sp>
        <p:nvSpPr>
          <p:cNvPr id="8" name="Rectangle 7"/>
          <p:cNvSpPr/>
          <p:nvPr/>
        </p:nvSpPr>
        <p:spPr>
          <a:xfrm>
            <a:off x="-180528" y="1124744"/>
            <a:ext cx="9505056" cy="830997"/>
          </a:xfrm>
          <a:prstGeom prst="rect">
            <a:avLst/>
          </a:prstGeom>
          <a:solidFill>
            <a:schemeClr val="accent1">
              <a:lumMod val="75000"/>
              <a:alpha val="47000"/>
            </a:schemeClr>
          </a:solidFill>
        </p:spPr>
        <p:txBody>
          <a:bodyPr wrap="square">
            <a:spAutoFit/>
          </a:bodyPr>
          <a:lstStyle/>
          <a:p>
            <a:pPr algn="ctr"/>
            <a:r>
              <a:rPr lang="en-CA" sz="4800" b="1" i="1" dirty="0" smtClean="0">
                <a:solidFill>
                  <a:schemeClr val="bg1">
                    <a:lumMod val="95000"/>
                  </a:schemeClr>
                </a:solidFill>
                <a:latin typeface="Arial Unicode MS" pitchFamily="34" charset="-128"/>
                <a:ea typeface="Arial Unicode MS" pitchFamily="34" charset="-128"/>
                <a:cs typeface="Arial Unicode MS" pitchFamily="34" charset="-128"/>
              </a:rPr>
              <a:t>Getting ready for spring flooding</a:t>
            </a:r>
            <a:endParaRPr lang="en-CA" sz="4800"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4994391.jpg.CROP.article920-large.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144000" cy="6858000"/>
          </a:xfrm>
          <a:prstGeom prst="rect">
            <a:avLst/>
          </a:prstGeom>
        </p:spPr>
      </p:pic>
      <p:sp>
        <p:nvSpPr>
          <p:cNvPr id="3" name="TextBox 2"/>
          <p:cNvSpPr txBox="1"/>
          <p:nvPr/>
        </p:nvSpPr>
        <p:spPr>
          <a:xfrm>
            <a:off x="7452320" y="6021288"/>
            <a:ext cx="1645966" cy="369332"/>
          </a:xfrm>
          <a:prstGeom prst="rect">
            <a:avLst/>
          </a:prstGeom>
          <a:noFill/>
        </p:spPr>
        <p:txBody>
          <a:bodyPr wrap="none" rtlCol="0">
            <a:spAutoFit/>
          </a:bodyPr>
          <a:lstStyle/>
          <a:p>
            <a:r>
              <a:rPr lang="en-US" dirty="0" err="1" smtClean="0">
                <a:solidFill>
                  <a:schemeClr val="bg1"/>
                </a:solidFill>
              </a:rPr>
              <a:t>www.slate.com</a:t>
            </a:r>
            <a:endParaRPr lang="en-US" dirty="0">
              <a:solidFill>
                <a:schemeClr val="bg1"/>
              </a:solidFill>
            </a:endParaRPr>
          </a:p>
        </p:txBody>
      </p:sp>
      <p:sp>
        <p:nvSpPr>
          <p:cNvPr id="4" name="TextBox 3"/>
          <p:cNvSpPr txBox="1"/>
          <p:nvPr/>
        </p:nvSpPr>
        <p:spPr>
          <a:xfrm>
            <a:off x="1043608" y="332656"/>
            <a:ext cx="7632848" cy="1323439"/>
          </a:xfrm>
          <a:prstGeom prst="rect">
            <a:avLst/>
          </a:prstGeom>
          <a:noFill/>
        </p:spPr>
        <p:txBody>
          <a:bodyPr wrap="square" rtlCol="0">
            <a:spAutoFit/>
          </a:bodyPr>
          <a:lstStyle/>
          <a:p>
            <a:r>
              <a:rPr lang="en-US" sz="4000" dirty="0" smtClean="0">
                <a:solidFill>
                  <a:srgbClr val="FFFF00"/>
                </a:solidFill>
              </a:rPr>
              <a:t> And so is this… It will never happen in New York</a:t>
            </a:r>
            <a:endParaRPr lang="en-US" sz="4000" dirty="0">
              <a:solidFill>
                <a:srgbClr val="FFFF00"/>
              </a:solidFill>
            </a:endParaRPr>
          </a:p>
        </p:txBody>
      </p:sp>
    </p:spTree>
    <p:extLst>
      <p:ext uri="{BB962C8B-B14F-4D97-AF65-F5344CB8AC3E}">
        <p14:creationId xmlns="" xmlns:p14="http://schemas.microsoft.com/office/powerpoint/2010/main" val="3756629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auline\AppData\Local\Microsoft\Windows\Temporary Internet Files\Content.Outlook\57F0R1FF\IMG_6056.JP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0" y="0"/>
            <a:ext cx="9144000" cy="6858000"/>
          </a:xfrm>
          <a:prstGeom prst="rect">
            <a:avLst/>
          </a:prstGeom>
          <a:noFill/>
        </p:spPr>
      </p:pic>
      <p:sp>
        <p:nvSpPr>
          <p:cNvPr id="3" name="TextBox 2"/>
          <p:cNvSpPr txBox="1"/>
          <p:nvPr/>
        </p:nvSpPr>
        <p:spPr>
          <a:xfrm>
            <a:off x="6084168" y="6021288"/>
            <a:ext cx="2592288" cy="369332"/>
          </a:xfrm>
          <a:prstGeom prst="rect">
            <a:avLst/>
          </a:prstGeom>
          <a:noFill/>
        </p:spPr>
        <p:txBody>
          <a:bodyPr wrap="square" rtlCol="0">
            <a:spAutoFit/>
          </a:bodyPr>
          <a:lstStyle/>
          <a:p>
            <a:r>
              <a:rPr lang="en-CA" dirty="0" smtClean="0">
                <a:solidFill>
                  <a:schemeClr val="bg1">
                    <a:lumMod val="95000"/>
                  </a:schemeClr>
                </a:solidFill>
              </a:rPr>
              <a:t>Photo credit: John Dance</a:t>
            </a:r>
            <a:endParaRPr lang="en-CA" dirty="0">
              <a:solidFill>
                <a:schemeClr val="bg1">
                  <a:lumMod val="95000"/>
                </a:schemeClr>
              </a:solidFill>
            </a:endParaRPr>
          </a:p>
        </p:txBody>
      </p:sp>
      <p:sp>
        <p:nvSpPr>
          <p:cNvPr id="2" name="TextBox 1"/>
          <p:cNvSpPr txBox="1"/>
          <p:nvPr/>
        </p:nvSpPr>
        <p:spPr>
          <a:xfrm>
            <a:off x="683568" y="5733256"/>
            <a:ext cx="3024336" cy="646331"/>
          </a:xfrm>
          <a:prstGeom prst="rect">
            <a:avLst/>
          </a:prstGeom>
          <a:noFill/>
        </p:spPr>
        <p:txBody>
          <a:bodyPr wrap="square" rtlCol="0">
            <a:spAutoFit/>
          </a:bodyPr>
          <a:lstStyle/>
          <a:p>
            <a:r>
              <a:rPr lang="en-US" sz="3600" dirty="0" smtClean="0">
                <a:solidFill>
                  <a:schemeClr val="bg1"/>
                </a:solidFill>
              </a:rPr>
              <a:t>April 7, 2014</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CA"/>
          </a:p>
        </p:txBody>
      </p:sp>
      <p:pic>
        <p:nvPicPr>
          <p:cNvPr id="5" name="Content Placeholder 4" descr="NAPL-A10903-069-Rideau-flood-of-1947.jpg"/>
          <p:cNvPicPr>
            <a:picLocks noGrp="1" noChangeAspect="1"/>
          </p:cNvPicPr>
          <p:nvPr>
            <p:ph idx="1"/>
          </p:nvPr>
        </p:nvPicPr>
        <p:blipFill>
          <a:blip r:embed="rId3" cstate="email">
            <a:extLst>
              <a:ext uri="{28A0092B-C50C-407E-A947-70E740481C1C}">
                <a14:useLocalDpi xmlns="" xmlns:a14="http://schemas.microsoft.com/office/drawing/2010/main"/>
              </a:ext>
            </a:extLst>
          </a:blip>
          <a:stretch>
            <a:fillRect/>
          </a:stretch>
        </p:blipFill>
        <p:spPr>
          <a:xfrm>
            <a:off x="1" y="0"/>
            <a:ext cx="9144000" cy="6830447"/>
          </a:xfrm>
        </p:spPr>
      </p:pic>
      <p:sp>
        <p:nvSpPr>
          <p:cNvPr id="6" name="TextBox 5"/>
          <p:cNvSpPr txBox="1"/>
          <p:nvPr/>
        </p:nvSpPr>
        <p:spPr>
          <a:xfrm>
            <a:off x="4716016" y="6237312"/>
            <a:ext cx="3240360" cy="307777"/>
          </a:xfrm>
          <a:prstGeom prst="rect">
            <a:avLst/>
          </a:prstGeom>
          <a:noFill/>
        </p:spPr>
        <p:txBody>
          <a:bodyPr wrap="square" rtlCol="0">
            <a:spAutoFit/>
          </a:bodyPr>
          <a:lstStyle/>
          <a:p>
            <a:r>
              <a:rPr lang="en-CA" sz="1400" i="1" dirty="0" smtClean="0"/>
              <a:t>Source: OSCA / National Air Photo Library</a:t>
            </a:r>
            <a:endParaRPr lang="en-CA" sz="1400" i="1" dirty="0"/>
          </a:p>
        </p:txBody>
      </p:sp>
      <p:sp>
        <p:nvSpPr>
          <p:cNvPr id="2" name="TextBox 1"/>
          <p:cNvSpPr txBox="1"/>
          <p:nvPr/>
        </p:nvSpPr>
        <p:spPr>
          <a:xfrm>
            <a:off x="1331640" y="1484784"/>
            <a:ext cx="2952328" cy="584776"/>
          </a:xfrm>
          <a:prstGeom prst="rect">
            <a:avLst/>
          </a:prstGeom>
          <a:noFill/>
        </p:spPr>
        <p:txBody>
          <a:bodyPr wrap="square" rtlCol="0">
            <a:spAutoFit/>
          </a:bodyPr>
          <a:lstStyle/>
          <a:p>
            <a:r>
              <a:rPr lang="en-US" sz="3200" dirty="0" smtClean="0"/>
              <a:t>April 12,   1947</a:t>
            </a:r>
            <a:endParaRPr lang="en-US" sz="3200" dirty="0"/>
          </a:p>
        </p:txBody>
      </p:sp>
      <p:sp>
        <p:nvSpPr>
          <p:cNvPr id="4" name="TextBox 3"/>
          <p:cNvSpPr txBox="1"/>
          <p:nvPr/>
        </p:nvSpPr>
        <p:spPr>
          <a:xfrm>
            <a:off x="2051720" y="3501008"/>
            <a:ext cx="3024336" cy="1077218"/>
          </a:xfrm>
          <a:prstGeom prst="rect">
            <a:avLst/>
          </a:prstGeom>
          <a:noFill/>
        </p:spPr>
        <p:txBody>
          <a:bodyPr wrap="square" rtlCol="0">
            <a:spAutoFit/>
          </a:bodyPr>
          <a:lstStyle/>
          <a:p>
            <a:r>
              <a:rPr lang="en-US" sz="3200" dirty="0" smtClean="0"/>
              <a:t>Would you live here??</a:t>
            </a:r>
            <a:endParaRPr lang="en-US" sz="3200" dirty="0"/>
          </a:p>
        </p:txBody>
      </p:sp>
      <p:sp>
        <p:nvSpPr>
          <p:cNvPr id="7" name="Right Arrow 6"/>
          <p:cNvSpPr/>
          <p:nvPr/>
        </p:nvSpPr>
        <p:spPr>
          <a:xfrm>
            <a:off x="3491880" y="4143724"/>
            <a:ext cx="2304256" cy="822960"/>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TextBox 7"/>
          <p:cNvSpPr txBox="1"/>
          <p:nvPr/>
        </p:nvSpPr>
        <p:spPr>
          <a:xfrm>
            <a:off x="4283968" y="476672"/>
            <a:ext cx="2160240" cy="461665"/>
          </a:xfrm>
          <a:prstGeom prst="rect">
            <a:avLst/>
          </a:prstGeom>
          <a:noFill/>
        </p:spPr>
        <p:txBody>
          <a:bodyPr wrap="square" rtlCol="0">
            <a:spAutoFit/>
          </a:bodyPr>
          <a:lstStyle/>
          <a:p>
            <a:r>
              <a:rPr lang="en-US" sz="2400" dirty="0" smtClean="0"/>
              <a:t>Billings Bridge</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2268760" y="-237015"/>
            <a:ext cx="12601400" cy="7095015"/>
          </a:xfrm>
          <a:prstGeom prst="rect">
            <a:avLst/>
          </a:prstGeom>
          <a:noFill/>
          <a:ln w="9525">
            <a:noFill/>
            <a:miter lim="800000"/>
            <a:headEnd/>
            <a:tailEnd/>
          </a:ln>
        </p:spPr>
      </p:pic>
      <p:sp>
        <p:nvSpPr>
          <p:cNvPr id="3" name="TextBox 2"/>
          <p:cNvSpPr txBox="1"/>
          <p:nvPr/>
        </p:nvSpPr>
        <p:spPr>
          <a:xfrm>
            <a:off x="6156176" y="5949280"/>
            <a:ext cx="3600400" cy="369332"/>
          </a:xfrm>
          <a:prstGeom prst="rect">
            <a:avLst/>
          </a:prstGeom>
          <a:noFill/>
        </p:spPr>
        <p:txBody>
          <a:bodyPr wrap="square" rtlCol="0">
            <a:spAutoFit/>
          </a:bodyPr>
          <a:lstStyle/>
          <a:p>
            <a:r>
              <a:rPr lang="en-CA" b="1" i="1" dirty="0" smtClean="0"/>
              <a:t>Source: ottawa.ca</a:t>
            </a:r>
            <a:endParaRPr lang="en-CA" b="1" i="1" dirty="0"/>
          </a:p>
        </p:txBody>
      </p:sp>
      <p:sp>
        <p:nvSpPr>
          <p:cNvPr id="2" name="Donut 1"/>
          <p:cNvSpPr/>
          <p:nvPr/>
        </p:nvSpPr>
        <p:spPr>
          <a:xfrm>
            <a:off x="856359" y="-335572"/>
            <a:ext cx="8839861" cy="6408873"/>
          </a:xfrm>
          <a:custGeom>
            <a:avLst/>
            <a:gdLst>
              <a:gd name="connsiteX0" fmla="*/ 0 w 9505056"/>
              <a:gd name="connsiteY0" fmla="*/ 3456384 h 6912768"/>
              <a:gd name="connsiteX1" fmla="*/ 4752528 w 9505056"/>
              <a:gd name="connsiteY1" fmla="*/ 0 h 6912768"/>
              <a:gd name="connsiteX2" fmla="*/ 9505056 w 9505056"/>
              <a:gd name="connsiteY2" fmla="*/ 3456384 h 6912768"/>
              <a:gd name="connsiteX3" fmla="*/ 4752528 w 9505056"/>
              <a:gd name="connsiteY3" fmla="*/ 6912768 h 6912768"/>
              <a:gd name="connsiteX4" fmla="*/ 0 w 9505056"/>
              <a:gd name="connsiteY4" fmla="*/ 3456384 h 6912768"/>
              <a:gd name="connsiteX5" fmla="*/ 1728192 w 9505056"/>
              <a:gd name="connsiteY5" fmla="*/ 3456384 h 6912768"/>
              <a:gd name="connsiteX6" fmla="*/ 4752528 w 9505056"/>
              <a:gd name="connsiteY6" fmla="*/ 5184576 h 6912768"/>
              <a:gd name="connsiteX7" fmla="*/ 7776864 w 9505056"/>
              <a:gd name="connsiteY7" fmla="*/ 3456384 h 6912768"/>
              <a:gd name="connsiteX8" fmla="*/ 4752528 w 9505056"/>
              <a:gd name="connsiteY8" fmla="*/ 1728192 h 6912768"/>
              <a:gd name="connsiteX9" fmla="*/ 1728192 w 9505056"/>
              <a:gd name="connsiteY9" fmla="*/ 3456384 h 6912768"/>
              <a:gd name="connsiteX0" fmla="*/ 0 w 9505056"/>
              <a:gd name="connsiteY0" fmla="*/ 3456384 h 6912768"/>
              <a:gd name="connsiteX1" fmla="*/ 4752528 w 9505056"/>
              <a:gd name="connsiteY1" fmla="*/ 0 h 6912768"/>
              <a:gd name="connsiteX2" fmla="*/ 9505056 w 9505056"/>
              <a:gd name="connsiteY2" fmla="*/ 3456384 h 6912768"/>
              <a:gd name="connsiteX3" fmla="*/ 4752528 w 9505056"/>
              <a:gd name="connsiteY3" fmla="*/ 6912768 h 6912768"/>
              <a:gd name="connsiteX4" fmla="*/ 0 w 9505056"/>
              <a:gd name="connsiteY4" fmla="*/ 3456384 h 6912768"/>
              <a:gd name="connsiteX5" fmla="*/ 498577 w 9505056"/>
              <a:gd name="connsiteY5" fmla="*/ 3395917 h 6912768"/>
              <a:gd name="connsiteX6" fmla="*/ 4752528 w 9505056"/>
              <a:gd name="connsiteY6" fmla="*/ 5184576 h 6912768"/>
              <a:gd name="connsiteX7" fmla="*/ 7776864 w 9505056"/>
              <a:gd name="connsiteY7" fmla="*/ 3456384 h 6912768"/>
              <a:gd name="connsiteX8" fmla="*/ 4752528 w 9505056"/>
              <a:gd name="connsiteY8" fmla="*/ 1728192 h 6912768"/>
              <a:gd name="connsiteX9" fmla="*/ 498577 w 9505056"/>
              <a:gd name="connsiteY9" fmla="*/ 3395917 h 6912768"/>
              <a:gd name="connsiteX0" fmla="*/ 0 w 9505056"/>
              <a:gd name="connsiteY0" fmla="*/ 3456384 h 6912768"/>
              <a:gd name="connsiteX1" fmla="*/ 4752528 w 9505056"/>
              <a:gd name="connsiteY1" fmla="*/ 0 h 6912768"/>
              <a:gd name="connsiteX2" fmla="*/ 9505056 w 9505056"/>
              <a:gd name="connsiteY2" fmla="*/ 3456384 h 6912768"/>
              <a:gd name="connsiteX3" fmla="*/ 4752528 w 9505056"/>
              <a:gd name="connsiteY3" fmla="*/ 6912768 h 6912768"/>
              <a:gd name="connsiteX4" fmla="*/ 0 w 9505056"/>
              <a:gd name="connsiteY4" fmla="*/ 3456384 h 6912768"/>
              <a:gd name="connsiteX5" fmla="*/ 498577 w 9505056"/>
              <a:gd name="connsiteY5" fmla="*/ 3395917 h 6912768"/>
              <a:gd name="connsiteX6" fmla="*/ 4752528 w 9505056"/>
              <a:gd name="connsiteY6" fmla="*/ 5184576 h 6912768"/>
              <a:gd name="connsiteX7" fmla="*/ 7776864 w 9505056"/>
              <a:gd name="connsiteY7" fmla="*/ 3456384 h 6912768"/>
              <a:gd name="connsiteX8" fmla="*/ 4893631 w 9505056"/>
              <a:gd name="connsiteY8" fmla="*/ 337444 h 6912768"/>
              <a:gd name="connsiteX9" fmla="*/ 498577 w 9505056"/>
              <a:gd name="connsiteY9" fmla="*/ 3395917 h 6912768"/>
              <a:gd name="connsiteX0" fmla="*/ 0 w 9505056"/>
              <a:gd name="connsiteY0" fmla="*/ 3456384 h 6912768"/>
              <a:gd name="connsiteX1" fmla="*/ 4752528 w 9505056"/>
              <a:gd name="connsiteY1" fmla="*/ 0 h 6912768"/>
              <a:gd name="connsiteX2" fmla="*/ 9505056 w 9505056"/>
              <a:gd name="connsiteY2" fmla="*/ 3456384 h 6912768"/>
              <a:gd name="connsiteX3" fmla="*/ 4752528 w 9505056"/>
              <a:gd name="connsiteY3" fmla="*/ 6912768 h 6912768"/>
              <a:gd name="connsiteX4" fmla="*/ 0 w 9505056"/>
              <a:gd name="connsiteY4" fmla="*/ 3456384 h 6912768"/>
              <a:gd name="connsiteX5" fmla="*/ 498577 w 9505056"/>
              <a:gd name="connsiteY5" fmla="*/ 3395917 h 6912768"/>
              <a:gd name="connsiteX6" fmla="*/ 5034734 w 9505056"/>
              <a:gd name="connsiteY6" fmla="*/ 6897817 h 6912768"/>
              <a:gd name="connsiteX7" fmla="*/ 7776864 w 9505056"/>
              <a:gd name="connsiteY7" fmla="*/ 3456384 h 6912768"/>
              <a:gd name="connsiteX8" fmla="*/ 4893631 w 9505056"/>
              <a:gd name="connsiteY8" fmla="*/ 337444 h 6912768"/>
              <a:gd name="connsiteX9" fmla="*/ 498577 w 9505056"/>
              <a:gd name="connsiteY9" fmla="*/ 3395917 h 6912768"/>
              <a:gd name="connsiteX0" fmla="*/ 0 w 9505056"/>
              <a:gd name="connsiteY0" fmla="*/ 3456384 h 6912768"/>
              <a:gd name="connsiteX1" fmla="*/ 4752528 w 9505056"/>
              <a:gd name="connsiteY1" fmla="*/ 0 h 6912768"/>
              <a:gd name="connsiteX2" fmla="*/ 9505056 w 9505056"/>
              <a:gd name="connsiteY2" fmla="*/ 3456384 h 6912768"/>
              <a:gd name="connsiteX3" fmla="*/ 4752528 w 9505056"/>
              <a:gd name="connsiteY3" fmla="*/ 6912768 h 6912768"/>
              <a:gd name="connsiteX4" fmla="*/ 0 w 9505056"/>
              <a:gd name="connsiteY4" fmla="*/ 3456384 h 6912768"/>
              <a:gd name="connsiteX5" fmla="*/ 498577 w 9505056"/>
              <a:gd name="connsiteY5" fmla="*/ 3395917 h 6912768"/>
              <a:gd name="connsiteX6" fmla="*/ 5034734 w 9505056"/>
              <a:gd name="connsiteY6" fmla="*/ 6897817 h 6912768"/>
              <a:gd name="connsiteX7" fmla="*/ 9409631 w 9505056"/>
              <a:gd name="connsiteY7" fmla="*/ 3476540 h 6912768"/>
              <a:gd name="connsiteX8" fmla="*/ 4893631 w 9505056"/>
              <a:gd name="connsiteY8" fmla="*/ 337444 h 6912768"/>
              <a:gd name="connsiteX9" fmla="*/ 498577 w 9505056"/>
              <a:gd name="connsiteY9" fmla="*/ 3395917 h 6912768"/>
              <a:gd name="connsiteX0" fmla="*/ 0 w 9505056"/>
              <a:gd name="connsiteY0" fmla="*/ 3456384 h 6912768"/>
              <a:gd name="connsiteX1" fmla="*/ 4752528 w 9505056"/>
              <a:gd name="connsiteY1" fmla="*/ 0 h 6912768"/>
              <a:gd name="connsiteX2" fmla="*/ 9505056 w 9505056"/>
              <a:gd name="connsiteY2" fmla="*/ 3456384 h 6912768"/>
              <a:gd name="connsiteX3" fmla="*/ 4752528 w 9505056"/>
              <a:gd name="connsiteY3" fmla="*/ 6912768 h 6912768"/>
              <a:gd name="connsiteX4" fmla="*/ 0 w 9505056"/>
              <a:gd name="connsiteY4" fmla="*/ 3456384 h 6912768"/>
              <a:gd name="connsiteX5" fmla="*/ 498577 w 9505056"/>
              <a:gd name="connsiteY5" fmla="*/ 3395917 h 6912768"/>
              <a:gd name="connsiteX6" fmla="*/ 5034734 w 9505056"/>
              <a:gd name="connsiteY6" fmla="*/ 6897817 h 6912768"/>
              <a:gd name="connsiteX7" fmla="*/ 9409631 w 9505056"/>
              <a:gd name="connsiteY7" fmla="*/ 3476540 h 6912768"/>
              <a:gd name="connsiteX8" fmla="*/ 7367945 w 9505056"/>
              <a:gd name="connsiteY8" fmla="*/ 1020868 h 6912768"/>
              <a:gd name="connsiteX9" fmla="*/ 4893631 w 9505056"/>
              <a:gd name="connsiteY9" fmla="*/ 337444 h 6912768"/>
              <a:gd name="connsiteX10" fmla="*/ 498577 w 9505056"/>
              <a:gd name="connsiteY10" fmla="*/ 3395917 h 6912768"/>
              <a:gd name="connsiteX0" fmla="*/ 0 w 9505056"/>
              <a:gd name="connsiteY0" fmla="*/ 3456384 h 6912768"/>
              <a:gd name="connsiteX1" fmla="*/ 4752528 w 9505056"/>
              <a:gd name="connsiteY1" fmla="*/ 0 h 6912768"/>
              <a:gd name="connsiteX2" fmla="*/ 9505056 w 9505056"/>
              <a:gd name="connsiteY2" fmla="*/ 3456384 h 6912768"/>
              <a:gd name="connsiteX3" fmla="*/ 4752528 w 9505056"/>
              <a:gd name="connsiteY3" fmla="*/ 6912768 h 6912768"/>
              <a:gd name="connsiteX4" fmla="*/ 0 w 9505056"/>
              <a:gd name="connsiteY4" fmla="*/ 3456384 h 6912768"/>
              <a:gd name="connsiteX5" fmla="*/ 498577 w 9505056"/>
              <a:gd name="connsiteY5" fmla="*/ 3395917 h 6912768"/>
              <a:gd name="connsiteX6" fmla="*/ 5034734 w 9505056"/>
              <a:gd name="connsiteY6" fmla="*/ 6897817 h 6912768"/>
              <a:gd name="connsiteX7" fmla="*/ 9409631 w 9505056"/>
              <a:gd name="connsiteY7" fmla="*/ 3476540 h 6912768"/>
              <a:gd name="connsiteX8" fmla="*/ 7367945 w 9505056"/>
              <a:gd name="connsiteY8" fmla="*/ 1020868 h 6912768"/>
              <a:gd name="connsiteX9" fmla="*/ 4893631 w 9505056"/>
              <a:gd name="connsiteY9" fmla="*/ 337444 h 6912768"/>
              <a:gd name="connsiteX10" fmla="*/ 1965703 w 9505056"/>
              <a:gd name="connsiteY10" fmla="*/ 1262737 h 6912768"/>
              <a:gd name="connsiteX11" fmla="*/ 498577 w 9505056"/>
              <a:gd name="connsiteY11" fmla="*/ 3395917 h 6912768"/>
              <a:gd name="connsiteX0" fmla="*/ 0 w 9505056"/>
              <a:gd name="connsiteY0" fmla="*/ 3456384 h 6959938"/>
              <a:gd name="connsiteX1" fmla="*/ 4752528 w 9505056"/>
              <a:gd name="connsiteY1" fmla="*/ 0 h 6959938"/>
              <a:gd name="connsiteX2" fmla="*/ 9505056 w 9505056"/>
              <a:gd name="connsiteY2" fmla="*/ 3456384 h 6959938"/>
              <a:gd name="connsiteX3" fmla="*/ 4752528 w 9505056"/>
              <a:gd name="connsiteY3" fmla="*/ 6912768 h 6959938"/>
              <a:gd name="connsiteX4" fmla="*/ 0 w 9505056"/>
              <a:gd name="connsiteY4" fmla="*/ 3456384 h 6959938"/>
              <a:gd name="connsiteX5" fmla="*/ 498577 w 9505056"/>
              <a:gd name="connsiteY5" fmla="*/ 3395917 h 6959938"/>
              <a:gd name="connsiteX6" fmla="*/ 1925387 w 9505056"/>
              <a:gd name="connsiteY6" fmla="*/ 5515604 h 6959938"/>
              <a:gd name="connsiteX7" fmla="*/ 5034734 w 9505056"/>
              <a:gd name="connsiteY7" fmla="*/ 6897817 h 6959938"/>
              <a:gd name="connsiteX8" fmla="*/ 9409631 w 9505056"/>
              <a:gd name="connsiteY8" fmla="*/ 3476540 h 6959938"/>
              <a:gd name="connsiteX9" fmla="*/ 7367945 w 9505056"/>
              <a:gd name="connsiteY9" fmla="*/ 1020868 h 6959938"/>
              <a:gd name="connsiteX10" fmla="*/ 4893631 w 9505056"/>
              <a:gd name="connsiteY10" fmla="*/ 337444 h 6959938"/>
              <a:gd name="connsiteX11" fmla="*/ 1965703 w 9505056"/>
              <a:gd name="connsiteY11" fmla="*/ 1262737 h 6959938"/>
              <a:gd name="connsiteX12" fmla="*/ 498577 w 9505056"/>
              <a:gd name="connsiteY12" fmla="*/ 3395917 h 6959938"/>
              <a:gd name="connsiteX0" fmla="*/ 15 w 9505087"/>
              <a:gd name="connsiteY0" fmla="*/ 3456384 h 6959938"/>
              <a:gd name="connsiteX1" fmla="*/ 4752543 w 9505087"/>
              <a:gd name="connsiteY1" fmla="*/ 0 h 6959938"/>
              <a:gd name="connsiteX2" fmla="*/ 9505071 w 9505087"/>
              <a:gd name="connsiteY2" fmla="*/ 3456384 h 6959938"/>
              <a:gd name="connsiteX3" fmla="*/ 4792858 w 9505087"/>
              <a:gd name="connsiteY3" fmla="*/ 6932923 h 6959938"/>
              <a:gd name="connsiteX4" fmla="*/ 15 w 9505087"/>
              <a:gd name="connsiteY4" fmla="*/ 3456384 h 6959938"/>
              <a:gd name="connsiteX5" fmla="*/ 498592 w 9505087"/>
              <a:gd name="connsiteY5" fmla="*/ 3395917 h 6959938"/>
              <a:gd name="connsiteX6" fmla="*/ 1925402 w 9505087"/>
              <a:gd name="connsiteY6" fmla="*/ 5515604 h 6959938"/>
              <a:gd name="connsiteX7" fmla="*/ 5034749 w 9505087"/>
              <a:gd name="connsiteY7" fmla="*/ 6897817 h 6959938"/>
              <a:gd name="connsiteX8" fmla="*/ 9409646 w 9505087"/>
              <a:gd name="connsiteY8" fmla="*/ 3476540 h 6959938"/>
              <a:gd name="connsiteX9" fmla="*/ 7367960 w 9505087"/>
              <a:gd name="connsiteY9" fmla="*/ 1020868 h 6959938"/>
              <a:gd name="connsiteX10" fmla="*/ 4893646 w 9505087"/>
              <a:gd name="connsiteY10" fmla="*/ 337444 h 6959938"/>
              <a:gd name="connsiteX11" fmla="*/ 1965718 w 9505087"/>
              <a:gd name="connsiteY11" fmla="*/ 1262737 h 6959938"/>
              <a:gd name="connsiteX12" fmla="*/ 498592 w 9505087"/>
              <a:gd name="connsiteY12" fmla="*/ 3395917 h 6959938"/>
              <a:gd name="connsiteX0" fmla="*/ 5 w 9505064"/>
              <a:gd name="connsiteY0" fmla="*/ 3456384 h 6959938"/>
              <a:gd name="connsiteX1" fmla="*/ 4752533 w 9505064"/>
              <a:gd name="connsiteY1" fmla="*/ 0 h 6959938"/>
              <a:gd name="connsiteX2" fmla="*/ 9505061 w 9505064"/>
              <a:gd name="connsiteY2" fmla="*/ 3456384 h 6959938"/>
              <a:gd name="connsiteX3" fmla="*/ 4732375 w 9505064"/>
              <a:gd name="connsiteY3" fmla="*/ 6408873 h 6959938"/>
              <a:gd name="connsiteX4" fmla="*/ 5 w 9505064"/>
              <a:gd name="connsiteY4" fmla="*/ 3456384 h 6959938"/>
              <a:gd name="connsiteX5" fmla="*/ 498582 w 9505064"/>
              <a:gd name="connsiteY5" fmla="*/ 3395917 h 6959938"/>
              <a:gd name="connsiteX6" fmla="*/ 1925392 w 9505064"/>
              <a:gd name="connsiteY6" fmla="*/ 5515604 h 6959938"/>
              <a:gd name="connsiteX7" fmla="*/ 5034739 w 9505064"/>
              <a:gd name="connsiteY7" fmla="*/ 6897817 h 6959938"/>
              <a:gd name="connsiteX8" fmla="*/ 9409636 w 9505064"/>
              <a:gd name="connsiteY8" fmla="*/ 3476540 h 6959938"/>
              <a:gd name="connsiteX9" fmla="*/ 7367950 w 9505064"/>
              <a:gd name="connsiteY9" fmla="*/ 1020868 h 6959938"/>
              <a:gd name="connsiteX10" fmla="*/ 4893636 w 9505064"/>
              <a:gd name="connsiteY10" fmla="*/ 337444 h 6959938"/>
              <a:gd name="connsiteX11" fmla="*/ 1965708 w 9505064"/>
              <a:gd name="connsiteY11" fmla="*/ 1262737 h 6959938"/>
              <a:gd name="connsiteX12" fmla="*/ 498582 w 9505064"/>
              <a:gd name="connsiteY12" fmla="*/ 3395917 h 6959938"/>
              <a:gd name="connsiteX0" fmla="*/ 5 w 9505064"/>
              <a:gd name="connsiteY0" fmla="*/ 3456384 h 6942269"/>
              <a:gd name="connsiteX1" fmla="*/ 4752533 w 9505064"/>
              <a:gd name="connsiteY1" fmla="*/ 0 h 6942269"/>
              <a:gd name="connsiteX2" fmla="*/ 9505061 w 9505064"/>
              <a:gd name="connsiteY2" fmla="*/ 3456384 h 6942269"/>
              <a:gd name="connsiteX3" fmla="*/ 4732375 w 9505064"/>
              <a:gd name="connsiteY3" fmla="*/ 6408873 h 6942269"/>
              <a:gd name="connsiteX4" fmla="*/ 5 w 9505064"/>
              <a:gd name="connsiteY4" fmla="*/ 3456384 h 6942269"/>
              <a:gd name="connsiteX5" fmla="*/ 498582 w 9505064"/>
              <a:gd name="connsiteY5" fmla="*/ 3395917 h 6942269"/>
              <a:gd name="connsiteX6" fmla="*/ 2167283 w 9505064"/>
              <a:gd name="connsiteY6" fmla="*/ 5293890 h 6942269"/>
              <a:gd name="connsiteX7" fmla="*/ 5034739 w 9505064"/>
              <a:gd name="connsiteY7" fmla="*/ 6897817 h 6942269"/>
              <a:gd name="connsiteX8" fmla="*/ 9409636 w 9505064"/>
              <a:gd name="connsiteY8" fmla="*/ 3476540 h 6942269"/>
              <a:gd name="connsiteX9" fmla="*/ 7367950 w 9505064"/>
              <a:gd name="connsiteY9" fmla="*/ 1020868 h 6942269"/>
              <a:gd name="connsiteX10" fmla="*/ 4893636 w 9505064"/>
              <a:gd name="connsiteY10" fmla="*/ 337444 h 6942269"/>
              <a:gd name="connsiteX11" fmla="*/ 1965708 w 9505064"/>
              <a:gd name="connsiteY11" fmla="*/ 1262737 h 6942269"/>
              <a:gd name="connsiteX12" fmla="*/ 498582 w 9505064"/>
              <a:gd name="connsiteY12" fmla="*/ 3395917 h 6942269"/>
              <a:gd name="connsiteX0" fmla="*/ 5 w 9505064"/>
              <a:gd name="connsiteY0" fmla="*/ 3456384 h 6942269"/>
              <a:gd name="connsiteX1" fmla="*/ 4752533 w 9505064"/>
              <a:gd name="connsiteY1" fmla="*/ 0 h 6942269"/>
              <a:gd name="connsiteX2" fmla="*/ 9505061 w 9505064"/>
              <a:gd name="connsiteY2" fmla="*/ 3456384 h 6942269"/>
              <a:gd name="connsiteX3" fmla="*/ 4732375 w 9505064"/>
              <a:gd name="connsiteY3" fmla="*/ 6408873 h 6942269"/>
              <a:gd name="connsiteX4" fmla="*/ 5 w 9505064"/>
              <a:gd name="connsiteY4" fmla="*/ 3456384 h 6942269"/>
              <a:gd name="connsiteX5" fmla="*/ 498582 w 9505064"/>
              <a:gd name="connsiteY5" fmla="*/ 3395917 h 6942269"/>
              <a:gd name="connsiteX6" fmla="*/ 2167283 w 9505064"/>
              <a:gd name="connsiteY6" fmla="*/ 5293890 h 6942269"/>
              <a:gd name="connsiteX7" fmla="*/ 5034739 w 9505064"/>
              <a:gd name="connsiteY7" fmla="*/ 6897817 h 6942269"/>
              <a:gd name="connsiteX8" fmla="*/ 9409636 w 9505064"/>
              <a:gd name="connsiteY8" fmla="*/ 3476540 h 6942269"/>
              <a:gd name="connsiteX9" fmla="*/ 7247004 w 9505064"/>
              <a:gd name="connsiteY9" fmla="*/ 1121647 h 6942269"/>
              <a:gd name="connsiteX10" fmla="*/ 4893636 w 9505064"/>
              <a:gd name="connsiteY10" fmla="*/ 337444 h 6942269"/>
              <a:gd name="connsiteX11" fmla="*/ 1965708 w 9505064"/>
              <a:gd name="connsiteY11" fmla="*/ 1262737 h 6942269"/>
              <a:gd name="connsiteX12" fmla="*/ 498582 w 9505064"/>
              <a:gd name="connsiteY12" fmla="*/ 3395917 h 6942269"/>
              <a:gd name="connsiteX0" fmla="*/ 5 w 9505064"/>
              <a:gd name="connsiteY0" fmla="*/ 3456384 h 6943917"/>
              <a:gd name="connsiteX1" fmla="*/ 4752533 w 9505064"/>
              <a:gd name="connsiteY1" fmla="*/ 0 h 6943917"/>
              <a:gd name="connsiteX2" fmla="*/ 9505061 w 9505064"/>
              <a:gd name="connsiteY2" fmla="*/ 3456384 h 6943917"/>
              <a:gd name="connsiteX3" fmla="*/ 4732375 w 9505064"/>
              <a:gd name="connsiteY3" fmla="*/ 6408873 h 6943917"/>
              <a:gd name="connsiteX4" fmla="*/ 5 w 9505064"/>
              <a:gd name="connsiteY4" fmla="*/ 3456384 h 6943917"/>
              <a:gd name="connsiteX5" fmla="*/ 498582 w 9505064"/>
              <a:gd name="connsiteY5" fmla="*/ 3395917 h 6943917"/>
              <a:gd name="connsiteX6" fmla="*/ 2167283 w 9505064"/>
              <a:gd name="connsiteY6" fmla="*/ 5293890 h 6943917"/>
              <a:gd name="connsiteX7" fmla="*/ 5034739 w 9505064"/>
              <a:gd name="connsiteY7" fmla="*/ 6897817 h 6943917"/>
              <a:gd name="connsiteX8" fmla="*/ 9167745 w 9505064"/>
              <a:gd name="connsiteY8" fmla="*/ 3436228 h 6943917"/>
              <a:gd name="connsiteX9" fmla="*/ 7247004 w 9505064"/>
              <a:gd name="connsiteY9" fmla="*/ 1121647 h 6943917"/>
              <a:gd name="connsiteX10" fmla="*/ 4893636 w 9505064"/>
              <a:gd name="connsiteY10" fmla="*/ 337444 h 6943917"/>
              <a:gd name="connsiteX11" fmla="*/ 1965708 w 9505064"/>
              <a:gd name="connsiteY11" fmla="*/ 1262737 h 6943917"/>
              <a:gd name="connsiteX12" fmla="*/ 498582 w 9505064"/>
              <a:gd name="connsiteY12" fmla="*/ 3395917 h 6943917"/>
              <a:gd name="connsiteX0" fmla="*/ 5 w 9505064"/>
              <a:gd name="connsiteY0" fmla="*/ 3456384 h 6408873"/>
              <a:gd name="connsiteX1" fmla="*/ 4752533 w 9505064"/>
              <a:gd name="connsiteY1" fmla="*/ 0 h 6408873"/>
              <a:gd name="connsiteX2" fmla="*/ 9505061 w 9505064"/>
              <a:gd name="connsiteY2" fmla="*/ 3456384 h 6408873"/>
              <a:gd name="connsiteX3" fmla="*/ 4732375 w 9505064"/>
              <a:gd name="connsiteY3" fmla="*/ 6408873 h 6408873"/>
              <a:gd name="connsiteX4" fmla="*/ 5 w 9505064"/>
              <a:gd name="connsiteY4" fmla="*/ 3456384 h 6408873"/>
              <a:gd name="connsiteX5" fmla="*/ 498582 w 9505064"/>
              <a:gd name="connsiteY5" fmla="*/ 3395917 h 6408873"/>
              <a:gd name="connsiteX6" fmla="*/ 2167283 w 9505064"/>
              <a:gd name="connsiteY6" fmla="*/ 5293890 h 6408873"/>
              <a:gd name="connsiteX7" fmla="*/ 4994424 w 9505064"/>
              <a:gd name="connsiteY7" fmla="*/ 6172209 h 6408873"/>
              <a:gd name="connsiteX8" fmla="*/ 9167745 w 9505064"/>
              <a:gd name="connsiteY8" fmla="*/ 3436228 h 6408873"/>
              <a:gd name="connsiteX9" fmla="*/ 7247004 w 9505064"/>
              <a:gd name="connsiteY9" fmla="*/ 1121647 h 6408873"/>
              <a:gd name="connsiteX10" fmla="*/ 4893636 w 9505064"/>
              <a:gd name="connsiteY10" fmla="*/ 337444 h 6408873"/>
              <a:gd name="connsiteX11" fmla="*/ 1965708 w 9505064"/>
              <a:gd name="connsiteY11" fmla="*/ 1262737 h 6408873"/>
              <a:gd name="connsiteX12" fmla="*/ 498582 w 9505064"/>
              <a:gd name="connsiteY12" fmla="*/ 3395917 h 6408873"/>
              <a:gd name="connsiteX0" fmla="*/ 5 w 9505064"/>
              <a:gd name="connsiteY0" fmla="*/ 3456384 h 6408873"/>
              <a:gd name="connsiteX1" fmla="*/ 4752533 w 9505064"/>
              <a:gd name="connsiteY1" fmla="*/ 0 h 6408873"/>
              <a:gd name="connsiteX2" fmla="*/ 9505061 w 9505064"/>
              <a:gd name="connsiteY2" fmla="*/ 3456384 h 6408873"/>
              <a:gd name="connsiteX3" fmla="*/ 4732375 w 9505064"/>
              <a:gd name="connsiteY3" fmla="*/ 6408873 h 6408873"/>
              <a:gd name="connsiteX4" fmla="*/ 5 w 9505064"/>
              <a:gd name="connsiteY4" fmla="*/ 3456384 h 6408873"/>
              <a:gd name="connsiteX5" fmla="*/ 498582 w 9505064"/>
              <a:gd name="connsiteY5" fmla="*/ 3395917 h 6408873"/>
              <a:gd name="connsiteX6" fmla="*/ 2247914 w 9505064"/>
              <a:gd name="connsiteY6" fmla="*/ 5193111 h 6408873"/>
              <a:gd name="connsiteX7" fmla="*/ 4994424 w 9505064"/>
              <a:gd name="connsiteY7" fmla="*/ 6172209 h 6408873"/>
              <a:gd name="connsiteX8" fmla="*/ 9167745 w 9505064"/>
              <a:gd name="connsiteY8" fmla="*/ 3436228 h 6408873"/>
              <a:gd name="connsiteX9" fmla="*/ 7247004 w 9505064"/>
              <a:gd name="connsiteY9" fmla="*/ 1121647 h 6408873"/>
              <a:gd name="connsiteX10" fmla="*/ 4893636 w 9505064"/>
              <a:gd name="connsiteY10" fmla="*/ 337444 h 6408873"/>
              <a:gd name="connsiteX11" fmla="*/ 1965708 w 9505064"/>
              <a:gd name="connsiteY11" fmla="*/ 1262737 h 6408873"/>
              <a:gd name="connsiteX12" fmla="*/ 498582 w 9505064"/>
              <a:gd name="connsiteY12" fmla="*/ 3395917 h 6408873"/>
              <a:gd name="connsiteX0" fmla="*/ 5 w 9505064"/>
              <a:gd name="connsiteY0" fmla="*/ 3456384 h 6408873"/>
              <a:gd name="connsiteX1" fmla="*/ 4752533 w 9505064"/>
              <a:gd name="connsiteY1" fmla="*/ 0 h 6408873"/>
              <a:gd name="connsiteX2" fmla="*/ 9505061 w 9505064"/>
              <a:gd name="connsiteY2" fmla="*/ 3456384 h 6408873"/>
              <a:gd name="connsiteX3" fmla="*/ 4732375 w 9505064"/>
              <a:gd name="connsiteY3" fmla="*/ 6408873 h 6408873"/>
              <a:gd name="connsiteX4" fmla="*/ 5 w 9505064"/>
              <a:gd name="connsiteY4" fmla="*/ 3456384 h 6408873"/>
              <a:gd name="connsiteX5" fmla="*/ 498582 w 9505064"/>
              <a:gd name="connsiteY5" fmla="*/ 3395917 h 6408873"/>
              <a:gd name="connsiteX6" fmla="*/ 2247914 w 9505064"/>
              <a:gd name="connsiteY6" fmla="*/ 5193111 h 6408873"/>
              <a:gd name="connsiteX7" fmla="*/ 5034739 w 9505064"/>
              <a:gd name="connsiteY7" fmla="*/ 5869873 h 6408873"/>
              <a:gd name="connsiteX8" fmla="*/ 9167745 w 9505064"/>
              <a:gd name="connsiteY8" fmla="*/ 3436228 h 6408873"/>
              <a:gd name="connsiteX9" fmla="*/ 7247004 w 9505064"/>
              <a:gd name="connsiteY9" fmla="*/ 1121647 h 6408873"/>
              <a:gd name="connsiteX10" fmla="*/ 4893636 w 9505064"/>
              <a:gd name="connsiteY10" fmla="*/ 337444 h 6408873"/>
              <a:gd name="connsiteX11" fmla="*/ 1965708 w 9505064"/>
              <a:gd name="connsiteY11" fmla="*/ 1262737 h 6408873"/>
              <a:gd name="connsiteX12" fmla="*/ 498582 w 9505064"/>
              <a:gd name="connsiteY12" fmla="*/ 3395917 h 6408873"/>
              <a:gd name="connsiteX0" fmla="*/ 5 w 9505064"/>
              <a:gd name="connsiteY0" fmla="*/ 3456384 h 6408873"/>
              <a:gd name="connsiteX1" fmla="*/ 4752533 w 9505064"/>
              <a:gd name="connsiteY1" fmla="*/ 0 h 6408873"/>
              <a:gd name="connsiteX2" fmla="*/ 9505061 w 9505064"/>
              <a:gd name="connsiteY2" fmla="*/ 3456384 h 6408873"/>
              <a:gd name="connsiteX3" fmla="*/ 4732375 w 9505064"/>
              <a:gd name="connsiteY3" fmla="*/ 6408873 h 6408873"/>
              <a:gd name="connsiteX4" fmla="*/ 5 w 9505064"/>
              <a:gd name="connsiteY4" fmla="*/ 3456384 h 6408873"/>
              <a:gd name="connsiteX5" fmla="*/ 498582 w 9505064"/>
              <a:gd name="connsiteY5" fmla="*/ 3395917 h 6408873"/>
              <a:gd name="connsiteX6" fmla="*/ 2247914 w 9505064"/>
              <a:gd name="connsiteY6" fmla="*/ 5193111 h 6408873"/>
              <a:gd name="connsiteX7" fmla="*/ 5034739 w 9505064"/>
              <a:gd name="connsiteY7" fmla="*/ 5869873 h 6408873"/>
              <a:gd name="connsiteX8" fmla="*/ 8784750 w 9505064"/>
              <a:gd name="connsiteY8" fmla="*/ 3537007 h 6408873"/>
              <a:gd name="connsiteX9" fmla="*/ 7247004 w 9505064"/>
              <a:gd name="connsiteY9" fmla="*/ 1121647 h 6408873"/>
              <a:gd name="connsiteX10" fmla="*/ 4893636 w 9505064"/>
              <a:gd name="connsiteY10" fmla="*/ 337444 h 6408873"/>
              <a:gd name="connsiteX11" fmla="*/ 1965708 w 9505064"/>
              <a:gd name="connsiteY11" fmla="*/ 1262737 h 6408873"/>
              <a:gd name="connsiteX12" fmla="*/ 498582 w 9505064"/>
              <a:gd name="connsiteY12" fmla="*/ 3395917 h 6408873"/>
              <a:gd name="connsiteX0" fmla="*/ 5 w 9505064"/>
              <a:gd name="connsiteY0" fmla="*/ 3456384 h 6408873"/>
              <a:gd name="connsiteX1" fmla="*/ 4752533 w 9505064"/>
              <a:gd name="connsiteY1" fmla="*/ 0 h 6408873"/>
              <a:gd name="connsiteX2" fmla="*/ 9505061 w 9505064"/>
              <a:gd name="connsiteY2" fmla="*/ 3456384 h 6408873"/>
              <a:gd name="connsiteX3" fmla="*/ 4732375 w 9505064"/>
              <a:gd name="connsiteY3" fmla="*/ 6408873 h 6408873"/>
              <a:gd name="connsiteX4" fmla="*/ 5 w 9505064"/>
              <a:gd name="connsiteY4" fmla="*/ 3456384 h 6408873"/>
              <a:gd name="connsiteX5" fmla="*/ 498582 w 9505064"/>
              <a:gd name="connsiteY5" fmla="*/ 3395917 h 6408873"/>
              <a:gd name="connsiteX6" fmla="*/ 2247914 w 9505064"/>
              <a:gd name="connsiteY6" fmla="*/ 5193111 h 6408873"/>
              <a:gd name="connsiteX7" fmla="*/ 5034739 w 9505064"/>
              <a:gd name="connsiteY7" fmla="*/ 5869873 h 6408873"/>
              <a:gd name="connsiteX8" fmla="*/ 8784750 w 9505064"/>
              <a:gd name="connsiteY8" fmla="*/ 3537007 h 6408873"/>
              <a:gd name="connsiteX9" fmla="*/ 7247004 w 9505064"/>
              <a:gd name="connsiteY9" fmla="*/ 1121647 h 6408873"/>
              <a:gd name="connsiteX10" fmla="*/ 4893636 w 9505064"/>
              <a:gd name="connsiteY10" fmla="*/ 337444 h 6408873"/>
              <a:gd name="connsiteX11" fmla="*/ 2167284 w 9505064"/>
              <a:gd name="connsiteY11" fmla="*/ 1444139 h 6408873"/>
              <a:gd name="connsiteX12" fmla="*/ 498582 w 9505064"/>
              <a:gd name="connsiteY12" fmla="*/ 3395917 h 6408873"/>
              <a:gd name="connsiteX0" fmla="*/ 5 w 9505064"/>
              <a:gd name="connsiteY0" fmla="*/ 3456384 h 6408873"/>
              <a:gd name="connsiteX1" fmla="*/ 4752533 w 9505064"/>
              <a:gd name="connsiteY1" fmla="*/ 0 h 6408873"/>
              <a:gd name="connsiteX2" fmla="*/ 9505061 w 9505064"/>
              <a:gd name="connsiteY2" fmla="*/ 3456384 h 6408873"/>
              <a:gd name="connsiteX3" fmla="*/ 4732375 w 9505064"/>
              <a:gd name="connsiteY3" fmla="*/ 6408873 h 6408873"/>
              <a:gd name="connsiteX4" fmla="*/ 5 w 9505064"/>
              <a:gd name="connsiteY4" fmla="*/ 3456384 h 6408873"/>
              <a:gd name="connsiteX5" fmla="*/ 498582 w 9505064"/>
              <a:gd name="connsiteY5" fmla="*/ 3395917 h 6408873"/>
              <a:gd name="connsiteX6" fmla="*/ 2247914 w 9505064"/>
              <a:gd name="connsiteY6" fmla="*/ 5193111 h 6408873"/>
              <a:gd name="connsiteX7" fmla="*/ 5034739 w 9505064"/>
              <a:gd name="connsiteY7" fmla="*/ 5869873 h 6408873"/>
              <a:gd name="connsiteX8" fmla="*/ 8784750 w 9505064"/>
              <a:gd name="connsiteY8" fmla="*/ 3537007 h 6408873"/>
              <a:gd name="connsiteX9" fmla="*/ 7247004 w 9505064"/>
              <a:gd name="connsiteY9" fmla="*/ 1121647 h 6408873"/>
              <a:gd name="connsiteX10" fmla="*/ 4853321 w 9505064"/>
              <a:gd name="connsiteY10" fmla="*/ 418067 h 6408873"/>
              <a:gd name="connsiteX11" fmla="*/ 2167284 w 9505064"/>
              <a:gd name="connsiteY11" fmla="*/ 1444139 h 6408873"/>
              <a:gd name="connsiteX12" fmla="*/ 498582 w 9505064"/>
              <a:gd name="connsiteY12" fmla="*/ 3395917 h 6408873"/>
              <a:gd name="connsiteX0" fmla="*/ 5 w 9505064"/>
              <a:gd name="connsiteY0" fmla="*/ 3456384 h 6408873"/>
              <a:gd name="connsiteX1" fmla="*/ 4752533 w 9505064"/>
              <a:gd name="connsiteY1" fmla="*/ 0 h 6408873"/>
              <a:gd name="connsiteX2" fmla="*/ 9505061 w 9505064"/>
              <a:gd name="connsiteY2" fmla="*/ 3456384 h 6408873"/>
              <a:gd name="connsiteX3" fmla="*/ 4732375 w 9505064"/>
              <a:gd name="connsiteY3" fmla="*/ 6408873 h 6408873"/>
              <a:gd name="connsiteX4" fmla="*/ 5 w 9505064"/>
              <a:gd name="connsiteY4" fmla="*/ 3456384 h 6408873"/>
              <a:gd name="connsiteX5" fmla="*/ 498582 w 9505064"/>
              <a:gd name="connsiteY5" fmla="*/ 3395917 h 6408873"/>
              <a:gd name="connsiteX6" fmla="*/ 2247914 w 9505064"/>
              <a:gd name="connsiteY6" fmla="*/ 5193111 h 6408873"/>
              <a:gd name="connsiteX7" fmla="*/ 5034739 w 9505064"/>
              <a:gd name="connsiteY7" fmla="*/ 5869873 h 6408873"/>
              <a:gd name="connsiteX8" fmla="*/ 8784750 w 9505064"/>
              <a:gd name="connsiteY8" fmla="*/ 3537007 h 6408873"/>
              <a:gd name="connsiteX9" fmla="*/ 7247004 w 9505064"/>
              <a:gd name="connsiteY9" fmla="*/ 1121647 h 6408873"/>
              <a:gd name="connsiteX10" fmla="*/ 4853321 w 9505064"/>
              <a:gd name="connsiteY10" fmla="*/ 297133 h 6408873"/>
              <a:gd name="connsiteX11" fmla="*/ 2167284 w 9505064"/>
              <a:gd name="connsiteY11" fmla="*/ 1444139 h 6408873"/>
              <a:gd name="connsiteX12" fmla="*/ 498582 w 9505064"/>
              <a:gd name="connsiteY12" fmla="*/ 3395917 h 6408873"/>
              <a:gd name="connsiteX0" fmla="*/ 5 w 9505064"/>
              <a:gd name="connsiteY0" fmla="*/ 3456384 h 6408873"/>
              <a:gd name="connsiteX1" fmla="*/ 4752533 w 9505064"/>
              <a:gd name="connsiteY1" fmla="*/ 0 h 6408873"/>
              <a:gd name="connsiteX2" fmla="*/ 9505061 w 9505064"/>
              <a:gd name="connsiteY2" fmla="*/ 3456384 h 6408873"/>
              <a:gd name="connsiteX3" fmla="*/ 4732375 w 9505064"/>
              <a:gd name="connsiteY3" fmla="*/ 6408873 h 6408873"/>
              <a:gd name="connsiteX4" fmla="*/ 5 w 9505064"/>
              <a:gd name="connsiteY4" fmla="*/ 3456384 h 6408873"/>
              <a:gd name="connsiteX5" fmla="*/ 498582 w 9505064"/>
              <a:gd name="connsiteY5" fmla="*/ 3395917 h 6408873"/>
              <a:gd name="connsiteX6" fmla="*/ 2247914 w 9505064"/>
              <a:gd name="connsiteY6" fmla="*/ 5193111 h 6408873"/>
              <a:gd name="connsiteX7" fmla="*/ 5034739 w 9505064"/>
              <a:gd name="connsiteY7" fmla="*/ 5869873 h 6408873"/>
              <a:gd name="connsiteX8" fmla="*/ 8784750 w 9505064"/>
              <a:gd name="connsiteY8" fmla="*/ 3537007 h 6408873"/>
              <a:gd name="connsiteX9" fmla="*/ 7247004 w 9505064"/>
              <a:gd name="connsiteY9" fmla="*/ 1121647 h 6408873"/>
              <a:gd name="connsiteX10" fmla="*/ 4853321 w 9505064"/>
              <a:gd name="connsiteY10" fmla="*/ 297133 h 6408873"/>
              <a:gd name="connsiteX11" fmla="*/ 2147126 w 9505064"/>
              <a:gd name="connsiteY11" fmla="*/ 1202270 h 6408873"/>
              <a:gd name="connsiteX12" fmla="*/ 498582 w 9505064"/>
              <a:gd name="connsiteY12" fmla="*/ 3395917 h 6408873"/>
              <a:gd name="connsiteX0" fmla="*/ 5 w 9505064"/>
              <a:gd name="connsiteY0" fmla="*/ 3456384 h 6408873"/>
              <a:gd name="connsiteX1" fmla="*/ 4752533 w 9505064"/>
              <a:gd name="connsiteY1" fmla="*/ 0 h 6408873"/>
              <a:gd name="connsiteX2" fmla="*/ 9505061 w 9505064"/>
              <a:gd name="connsiteY2" fmla="*/ 3456384 h 6408873"/>
              <a:gd name="connsiteX3" fmla="*/ 4732375 w 9505064"/>
              <a:gd name="connsiteY3" fmla="*/ 6408873 h 6408873"/>
              <a:gd name="connsiteX4" fmla="*/ 5 w 9505064"/>
              <a:gd name="connsiteY4" fmla="*/ 3456384 h 6408873"/>
              <a:gd name="connsiteX5" fmla="*/ 498582 w 9505064"/>
              <a:gd name="connsiteY5" fmla="*/ 3395917 h 6408873"/>
              <a:gd name="connsiteX6" fmla="*/ 2066496 w 9505064"/>
              <a:gd name="connsiteY6" fmla="*/ 5354357 h 6408873"/>
              <a:gd name="connsiteX7" fmla="*/ 5034739 w 9505064"/>
              <a:gd name="connsiteY7" fmla="*/ 5869873 h 6408873"/>
              <a:gd name="connsiteX8" fmla="*/ 8784750 w 9505064"/>
              <a:gd name="connsiteY8" fmla="*/ 3537007 h 6408873"/>
              <a:gd name="connsiteX9" fmla="*/ 7247004 w 9505064"/>
              <a:gd name="connsiteY9" fmla="*/ 1121647 h 6408873"/>
              <a:gd name="connsiteX10" fmla="*/ 4853321 w 9505064"/>
              <a:gd name="connsiteY10" fmla="*/ 297133 h 6408873"/>
              <a:gd name="connsiteX11" fmla="*/ 2147126 w 9505064"/>
              <a:gd name="connsiteY11" fmla="*/ 1202270 h 6408873"/>
              <a:gd name="connsiteX12" fmla="*/ 498582 w 9505064"/>
              <a:gd name="connsiteY12" fmla="*/ 3395917 h 6408873"/>
              <a:gd name="connsiteX0" fmla="*/ 5 w 9505064"/>
              <a:gd name="connsiteY0" fmla="*/ 3456384 h 6408873"/>
              <a:gd name="connsiteX1" fmla="*/ 4752533 w 9505064"/>
              <a:gd name="connsiteY1" fmla="*/ 0 h 6408873"/>
              <a:gd name="connsiteX2" fmla="*/ 9505061 w 9505064"/>
              <a:gd name="connsiteY2" fmla="*/ 3456384 h 6408873"/>
              <a:gd name="connsiteX3" fmla="*/ 4732375 w 9505064"/>
              <a:gd name="connsiteY3" fmla="*/ 6408873 h 6408873"/>
              <a:gd name="connsiteX4" fmla="*/ 5 w 9505064"/>
              <a:gd name="connsiteY4" fmla="*/ 3456384 h 6408873"/>
              <a:gd name="connsiteX5" fmla="*/ 498582 w 9505064"/>
              <a:gd name="connsiteY5" fmla="*/ 3395917 h 6408873"/>
              <a:gd name="connsiteX6" fmla="*/ 2066496 w 9505064"/>
              <a:gd name="connsiteY6" fmla="*/ 5354357 h 6408873"/>
              <a:gd name="connsiteX7" fmla="*/ 5034739 w 9505064"/>
              <a:gd name="connsiteY7" fmla="*/ 5869873 h 6408873"/>
              <a:gd name="connsiteX8" fmla="*/ 7509054 w 9505064"/>
              <a:gd name="connsiteY8" fmla="*/ 5172957 h 6408873"/>
              <a:gd name="connsiteX9" fmla="*/ 8784750 w 9505064"/>
              <a:gd name="connsiteY9" fmla="*/ 3537007 h 6408873"/>
              <a:gd name="connsiteX10" fmla="*/ 7247004 w 9505064"/>
              <a:gd name="connsiteY10" fmla="*/ 1121647 h 6408873"/>
              <a:gd name="connsiteX11" fmla="*/ 4853321 w 9505064"/>
              <a:gd name="connsiteY11" fmla="*/ 297133 h 6408873"/>
              <a:gd name="connsiteX12" fmla="*/ 2147126 w 9505064"/>
              <a:gd name="connsiteY12" fmla="*/ 1202270 h 6408873"/>
              <a:gd name="connsiteX13" fmla="*/ 498582 w 9505064"/>
              <a:gd name="connsiteY13" fmla="*/ 3395917 h 6408873"/>
              <a:gd name="connsiteX0" fmla="*/ 5 w 9505064"/>
              <a:gd name="connsiteY0" fmla="*/ 3456384 h 6408873"/>
              <a:gd name="connsiteX1" fmla="*/ 4752533 w 9505064"/>
              <a:gd name="connsiteY1" fmla="*/ 0 h 6408873"/>
              <a:gd name="connsiteX2" fmla="*/ 9505061 w 9505064"/>
              <a:gd name="connsiteY2" fmla="*/ 3456384 h 6408873"/>
              <a:gd name="connsiteX3" fmla="*/ 4732375 w 9505064"/>
              <a:gd name="connsiteY3" fmla="*/ 6408873 h 6408873"/>
              <a:gd name="connsiteX4" fmla="*/ 5 w 9505064"/>
              <a:gd name="connsiteY4" fmla="*/ 3456384 h 6408873"/>
              <a:gd name="connsiteX5" fmla="*/ 498582 w 9505064"/>
              <a:gd name="connsiteY5" fmla="*/ 3395917 h 6408873"/>
              <a:gd name="connsiteX6" fmla="*/ 2066496 w 9505064"/>
              <a:gd name="connsiteY6" fmla="*/ 5354357 h 6408873"/>
              <a:gd name="connsiteX7" fmla="*/ 5034739 w 9505064"/>
              <a:gd name="connsiteY7" fmla="*/ 5869873 h 6408873"/>
              <a:gd name="connsiteX8" fmla="*/ 7509054 w 9505064"/>
              <a:gd name="connsiteY8" fmla="*/ 5172957 h 6408873"/>
              <a:gd name="connsiteX9" fmla="*/ 8240494 w 9505064"/>
              <a:gd name="connsiteY9" fmla="*/ 3537007 h 6408873"/>
              <a:gd name="connsiteX10" fmla="*/ 7247004 w 9505064"/>
              <a:gd name="connsiteY10" fmla="*/ 1121647 h 6408873"/>
              <a:gd name="connsiteX11" fmla="*/ 4853321 w 9505064"/>
              <a:gd name="connsiteY11" fmla="*/ 297133 h 6408873"/>
              <a:gd name="connsiteX12" fmla="*/ 2147126 w 9505064"/>
              <a:gd name="connsiteY12" fmla="*/ 1202270 h 6408873"/>
              <a:gd name="connsiteX13" fmla="*/ 498582 w 9505064"/>
              <a:gd name="connsiteY13" fmla="*/ 3395917 h 6408873"/>
              <a:gd name="connsiteX0" fmla="*/ 3 w 8839861"/>
              <a:gd name="connsiteY0" fmla="*/ 3456384 h 6408873"/>
              <a:gd name="connsiteX1" fmla="*/ 4752531 w 8839861"/>
              <a:gd name="connsiteY1" fmla="*/ 0 h 6408873"/>
              <a:gd name="connsiteX2" fmla="*/ 8839858 w 8839861"/>
              <a:gd name="connsiteY2" fmla="*/ 3456384 h 6408873"/>
              <a:gd name="connsiteX3" fmla="*/ 4732373 w 8839861"/>
              <a:gd name="connsiteY3" fmla="*/ 6408873 h 6408873"/>
              <a:gd name="connsiteX4" fmla="*/ 3 w 8839861"/>
              <a:gd name="connsiteY4" fmla="*/ 3456384 h 6408873"/>
              <a:gd name="connsiteX5" fmla="*/ 498580 w 8839861"/>
              <a:gd name="connsiteY5" fmla="*/ 3395917 h 6408873"/>
              <a:gd name="connsiteX6" fmla="*/ 2066494 w 8839861"/>
              <a:gd name="connsiteY6" fmla="*/ 5354357 h 6408873"/>
              <a:gd name="connsiteX7" fmla="*/ 5034737 w 8839861"/>
              <a:gd name="connsiteY7" fmla="*/ 5869873 h 6408873"/>
              <a:gd name="connsiteX8" fmla="*/ 7509052 w 8839861"/>
              <a:gd name="connsiteY8" fmla="*/ 5172957 h 6408873"/>
              <a:gd name="connsiteX9" fmla="*/ 8240492 w 8839861"/>
              <a:gd name="connsiteY9" fmla="*/ 3537007 h 6408873"/>
              <a:gd name="connsiteX10" fmla="*/ 7247002 w 8839861"/>
              <a:gd name="connsiteY10" fmla="*/ 1121647 h 6408873"/>
              <a:gd name="connsiteX11" fmla="*/ 4853319 w 8839861"/>
              <a:gd name="connsiteY11" fmla="*/ 297133 h 6408873"/>
              <a:gd name="connsiteX12" fmla="*/ 2147124 w 8839861"/>
              <a:gd name="connsiteY12" fmla="*/ 1202270 h 6408873"/>
              <a:gd name="connsiteX13" fmla="*/ 498580 w 8839861"/>
              <a:gd name="connsiteY13" fmla="*/ 3395917 h 640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39861" h="6408873">
                <a:moveTo>
                  <a:pt x="3" y="3456384"/>
                </a:moveTo>
                <a:cubicBezTo>
                  <a:pt x="3363" y="2388239"/>
                  <a:pt x="3279222" y="0"/>
                  <a:pt x="4752531" y="0"/>
                </a:cubicBezTo>
                <a:cubicBezTo>
                  <a:pt x="6225840" y="0"/>
                  <a:pt x="8843218" y="2388239"/>
                  <a:pt x="8839858" y="3456384"/>
                </a:cubicBezTo>
                <a:cubicBezTo>
                  <a:pt x="8836498" y="4524529"/>
                  <a:pt x="6205682" y="6408873"/>
                  <a:pt x="4732373" y="6408873"/>
                </a:cubicBezTo>
                <a:cubicBezTo>
                  <a:pt x="3259064" y="6408873"/>
                  <a:pt x="-3357" y="4524529"/>
                  <a:pt x="3" y="3456384"/>
                </a:cubicBezTo>
                <a:close/>
                <a:moveTo>
                  <a:pt x="498580" y="3395917"/>
                </a:moveTo>
                <a:cubicBezTo>
                  <a:pt x="485142" y="4087931"/>
                  <a:pt x="1310468" y="4770707"/>
                  <a:pt x="2066494" y="5354357"/>
                </a:cubicBezTo>
                <a:cubicBezTo>
                  <a:pt x="2822520" y="5938007"/>
                  <a:pt x="4127644" y="5900106"/>
                  <a:pt x="5034737" y="5869873"/>
                </a:cubicBezTo>
                <a:cubicBezTo>
                  <a:pt x="5941830" y="5839640"/>
                  <a:pt x="6884050" y="5561768"/>
                  <a:pt x="7509052" y="5172957"/>
                </a:cubicBezTo>
                <a:cubicBezTo>
                  <a:pt x="8134054" y="4784146"/>
                  <a:pt x="8240492" y="4168554"/>
                  <a:pt x="8240492" y="3537007"/>
                </a:cubicBezTo>
                <a:cubicBezTo>
                  <a:pt x="8240492" y="2905460"/>
                  <a:pt x="7999669" y="1644830"/>
                  <a:pt x="7247002" y="1121647"/>
                </a:cubicBezTo>
                <a:cubicBezTo>
                  <a:pt x="6494335" y="598464"/>
                  <a:pt x="5703299" y="283696"/>
                  <a:pt x="4853319" y="297133"/>
                </a:cubicBezTo>
                <a:cubicBezTo>
                  <a:pt x="4003339" y="310570"/>
                  <a:pt x="2879633" y="692525"/>
                  <a:pt x="2147124" y="1202270"/>
                </a:cubicBezTo>
                <a:cubicBezTo>
                  <a:pt x="1414615" y="1712015"/>
                  <a:pt x="512018" y="2703903"/>
                  <a:pt x="498580" y="3395917"/>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auline\AppData\Local\Microsoft\Windows\Temporary Internet Files\Content.Outlook\57F0R1FF\IMG_6058.JP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0" y="0"/>
            <a:ext cx="9144000" cy="6858000"/>
          </a:xfrm>
          <a:prstGeom prst="rect">
            <a:avLst/>
          </a:prstGeom>
          <a:noFill/>
        </p:spPr>
      </p:pic>
      <p:sp>
        <p:nvSpPr>
          <p:cNvPr id="3" name="TextBox 2"/>
          <p:cNvSpPr txBox="1"/>
          <p:nvPr/>
        </p:nvSpPr>
        <p:spPr>
          <a:xfrm>
            <a:off x="6372200" y="5733256"/>
            <a:ext cx="2592288" cy="369332"/>
          </a:xfrm>
          <a:prstGeom prst="rect">
            <a:avLst/>
          </a:prstGeom>
          <a:noFill/>
        </p:spPr>
        <p:txBody>
          <a:bodyPr wrap="square" rtlCol="0">
            <a:spAutoFit/>
          </a:bodyPr>
          <a:lstStyle/>
          <a:p>
            <a:r>
              <a:rPr lang="en-CA" dirty="0" smtClean="0">
                <a:solidFill>
                  <a:schemeClr val="bg1">
                    <a:lumMod val="95000"/>
                  </a:schemeClr>
                </a:solidFill>
              </a:rPr>
              <a:t>Photo credit: John Dance</a:t>
            </a:r>
            <a:endParaRPr lang="en-CA" dirty="0">
              <a:solidFill>
                <a:schemeClr val="bg1">
                  <a:lumMod val="95000"/>
                </a:schemeClr>
              </a:solidFill>
            </a:endParaRPr>
          </a:p>
        </p:txBody>
      </p:sp>
      <p:sp>
        <p:nvSpPr>
          <p:cNvPr id="2" name="TextBox 1"/>
          <p:cNvSpPr txBox="1"/>
          <p:nvPr/>
        </p:nvSpPr>
        <p:spPr>
          <a:xfrm>
            <a:off x="683568" y="3645024"/>
            <a:ext cx="2952328" cy="584776"/>
          </a:xfrm>
          <a:prstGeom prst="rect">
            <a:avLst/>
          </a:prstGeom>
          <a:noFill/>
        </p:spPr>
        <p:txBody>
          <a:bodyPr wrap="square" rtlCol="0">
            <a:spAutoFit/>
          </a:bodyPr>
          <a:lstStyle/>
          <a:p>
            <a:r>
              <a:rPr lang="en-US" sz="3200" dirty="0" smtClean="0">
                <a:solidFill>
                  <a:schemeClr val="bg1"/>
                </a:solidFill>
              </a:rPr>
              <a:t>April 7, 2014 </a:t>
            </a:r>
            <a:endParaRPr lang="en-US" sz="3200" dirty="0">
              <a:solidFill>
                <a:schemeClr val="bg1"/>
              </a:solidFill>
            </a:endParaRPr>
          </a:p>
        </p:txBody>
      </p:sp>
      <p:sp>
        <p:nvSpPr>
          <p:cNvPr id="4" name="TextBox 3"/>
          <p:cNvSpPr txBox="1"/>
          <p:nvPr/>
        </p:nvSpPr>
        <p:spPr>
          <a:xfrm>
            <a:off x="611560" y="5013176"/>
            <a:ext cx="3240360" cy="954107"/>
          </a:xfrm>
          <a:prstGeom prst="rect">
            <a:avLst/>
          </a:prstGeom>
          <a:noFill/>
        </p:spPr>
        <p:txBody>
          <a:bodyPr wrap="square" rtlCol="0">
            <a:spAutoFit/>
          </a:bodyPr>
          <a:lstStyle/>
          <a:p>
            <a:r>
              <a:rPr lang="en-US" sz="2800" dirty="0" smtClean="0">
                <a:solidFill>
                  <a:schemeClr val="bg1"/>
                </a:solidFill>
              </a:rPr>
              <a:t>What about 2015 and on??</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8229600" cy="6192688"/>
          </a:xfrm>
          <a:ln>
            <a:noFill/>
          </a:ln>
        </p:spPr>
        <p:txBody>
          <a:bodyPr>
            <a:normAutofit fontScale="55000" lnSpcReduction="20000"/>
          </a:bodyPr>
          <a:lstStyle/>
          <a:p>
            <a:pPr>
              <a:buNone/>
            </a:pPr>
            <a:r>
              <a:rPr lang="en-US" dirty="0" smtClean="0"/>
              <a:t>Rideau Valley Conservation Authority</a:t>
            </a:r>
          </a:p>
          <a:p>
            <a:pPr>
              <a:buNone/>
            </a:pPr>
            <a:r>
              <a:rPr lang="en-US" dirty="0" smtClean="0"/>
              <a:t>Flood Warning Update Statement</a:t>
            </a:r>
          </a:p>
          <a:p>
            <a:pPr>
              <a:buNone/>
            </a:pPr>
            <a:endParaRPr lang="en-US" dirty="0"/>
          </a:p>
          <a:p>
            <a:pPr algn="ctr">
              <a:buNone/>
            </a:pPr>
            <a:r>
              <a:rPr lang="en-US" sz="4000" b="1" u="sng" dirty="0" smtClean="0"/>
              <a:t>Forecast Rain Expected to Cause Extensive Flooding</a:t>
            </a:r>
          </a:p>
          <a:p>
            <a:endParaRPr lang="en-US" dirty="0"/>
          </a:p>
          <a:p>
            <a:pPr marL="0" indent="0">
              <a:buNone/>
            </a:pPr>
            <a:r>
              <a:rPr lang="en-US" b="1" dirty="0" smtClean="0"/>
              <a:t>April 12, 2014 </a:t>
            </a:r>
            <a:r>
              <a:rPr lang="en-US" dirty="0" smtClean="0"/>
              <a:t>-- Rainfall of 40 </a:t>
            </a:r>
            <a:r>
              <a:rPr lang="en-US" dirty="0" err="1" smtClean="0"/>
              <a:t>millimetres</a:t>
            </a:r>
            <a:r>
              <a:rPr lang="en-US" dirty="0" smtClean="0"/>
              <a:t> (mm) or more, starting late Saturday evening through Monday, is expected to cause existing high flows to increase significantly. </a:t>
            </a:r>
          </a:p>
          <a:p>
            <a:pPr marL="0" indent="0">
              <a:buNone/>
            </a:pPr>
            <a:endParaRPr lang="en-US" dirty="0" smtClean="0"/>
          </a:p>
          <a:p>
            <a:pPr marL="0" indent="0">
              <a:buNone/>
            </a:pPr>
            <a:r>
              <a:rPr lang="en-US" dirty="0" smtClean="0"/>
              <a:t>…</a:t>
            </a:r>
            <a:r>
              <a:rPr lang="en-US" sz="4400" dirty="0" smtClean="0"/>
              <a:t>expecting </a:t>
            </a:r>
            <a:r>
              <a:rPr lang="en-US" sz="4400" dirty="0"/>
              <a:t>flows on the Rideau River below Hog’s Back Falls could reach 570 cubic </a:t>
            </a:r>
            <a:r>
              <a:rPr lang="en-US" sz="4400" dirty="0" err="1"/>
              <a:t>metres</a:t>
            </a:r>
            <a:r>
              <a:rPr lang="en-US" sz="4400" dirty="0"/>
              <a:t> per second (</a:t>
            </a:r>
            <a:r>
              <a:rPr lang="en-US" sz="4400" dirty="0" err="1"/>
              <a:t>cms</a:t>
            </a:r>
            <a:r>
              <a:rPr lang="en-US" sz="4400" dirty="0"/>
              <a:t>) by late afternoon or early evening on Sunday and 610 </a:t>
            </a:r>
            <a:r>
              <a:rPr lang="en-US" sz="4400" dirty="0" err="1"/>
              <a:t>cms</a:t>
            </a:r>
            <a:r>
              <a:rPr lang="en-US" sz="4400" dirty="0"/>
              <a:t> by Monday night. </a:t>
            </a:r>
            <a:endParaRPr lang="en-US" dirty="0" smtClean="0"/>
          </a:p>
          <a:p>
            <a:pPr marL="0" indent="0">
              <a:buNone/>
            </a:pPr>
            <a:endParaRPr lang="en-US" dirty="0" smtClean="0"/>
          </a:p>
          <a:p>
            <a:pPr marL="0" indent="0">
              <a:buNone/>
            </a:pPr>
            <a:r>
              <a:rPr lang="en-US" sz="5100" dirty="0" smtClean="0"/>
              <a:t>Such </a:t>
            </a:r>
            <a:r>
              <a:rPr lang="en-US" sz="5100" dirty="0"/>
              <a:t>flows would </a:t>
            </a:r>
            <a:r>
              <a:rPr lang="en-US" sz="5100" u="sng" dirty="0"/>
              <a:t>far exceed the flow of 497 </a:t>
            </a:r>
            <a:r>
              <a:rPr lang="en-US" sz="5100" u="sng" dirty="0" err="1"/>
              <a:t>cms</a:t>
            </a:r>
            <a:r>
              <a:rPr lang="en-US" sz="5100" u="sng" dirty="0"/>
              <a:t> reached in 2008 and the highest flow recorded to date on the Lower </a:t>
            </a:r>
            <a:r>
              <a:rPr lang="en-US" sz="5100" u="sng" dirty="0" smtClean="0"/>
              <a:t>Rideau</a:t>
            </a:r>
            <a:r>
              <a:rPr lang="en-US" sz="5100" dirty="0" smtClean="0"/>
              <a:t>, </a:t>
            </a:r>
            <a:r>
              <a:rPr lang="en-US" sz="5100" dirty="0"/>
              <a:t>which occurred in 1976 at 597 </a:t>
            </a:r>
            <a:r>
              <a:rPr lang="en-US" sz="5100" dirty="0" err="1" smtClean="0"/>
              <a:t>cms</a:t>
            </a:r>
            <a:r>
              <a:rPr lang="en-US" sz="5100" dirty="0" smtClean="0"/>
              <a:t>. (The </a:t>
            </a:r>
            <a:r>
              <a:rPr lang="en-US" sz="5100" dirty="0"/>
              <a:t>period of record extends from 1933 to </a:t>
            </a:r>
            <a:r>
              <a:rPr lang="en-US" sz="5100" dirty="0" smtClean="0"/>
              <a:t>present.) </a:t>
            </a:r>
            <a:r>
              <a:rPr lang="en-US" dirty="0"/>
              <a:t/>
            </a:r>
            <a:br>
              <a:rPr lang="en-US" dirty="0"/>
            </a:br>
            <a:r>
              <a:rPr lang="en-US" dirty="0"/>
              <a:t/>
            </a:r>
            <a:br>
              <a:rPr lang="en-US" dirty="0"/>
            </a:br>
            <a:endParaRPr lang="en-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192688"/>
          </a:xfrm>
        </p:spPr>
        <p:txBody>
          <a:bodyPr>
            <a:normAutofit/>
          </a:bodyPr>
          <a:lstStyle/>
          <a:p>
            <a:pPr algn="ctr">
              <a:buNone/>
            </a:pPr>
            <a:endParaRPr lang="en-US" sz="2200" b="1" u="sng" dirty="0" smtClean="0"/>
          </a:p>
          <a:p>
            <a:pPr>
              <a:buNone/>
            </a:pPr>
            <a:r>
              <a:rPr lang="en-US" sz="2400" dirty="0" smtClean="0"/>
              <a:t>Rideau Valley Conservation Authority</a:t>
            </a:r>
          </a:p>
          <a:p>
            <a:pPr>
              <a:buNone/>
            </a:pPr>
            <a:r>
              <a:rPr lang="en-US" sz="2400" dirty="0" smtClean="0"/>
              <a:t>Flood Warning Update Statement</a:t>
            </a:r>
          </a:p>
          <a:p>
            <a:pPr>
              <a:buNone/>
            </a:pPr>
            <a:endParaRPr lang="en-US" sz="2400" dirty="0" smtClean="0"/>
          </a:p>
          <a:p>
            <a:pPr algn="ctr">
              <a:buNone/>
            </a:pPr>
            <a:r>
              <a:rPr lang="en-US" sz="2400" b="1" u="sng" dirty="0" smtClean="0"/>
              <a:t>Forecast Rain Expected to Cause Extensive Flooding </a:t>
            </a:r>
            <a:r>
              <a:rPr lang="en-US" sz="2200" b="1" u="sng" dirty="0" smtClean="0"/>
              <a:t>(cont’d)</a:t>
            </a:r>
          </a:p>
          <a:p>
            <a:pPr marL="0" indent="0">
              <a:buNone/>
            </a:pPr>
            <a:r>
              <a:rPr lang="en-US" sz="2400" dirty="0" smtClean="0"/>
              <a:t>…Areas </a:t>
            </a:r>
            <a:r>
              <a:rPr lang="en-US" sz="2400" dirty="0"/>
              <a:t>that can be expected to be affected by </a:t>
            </a:r>
            <a:r>
              <a:rPr lang="en-US" sz="2400" dirty="0" smtClean="0"/>
              <a:t>out-of-bank </a:t>
            </a:r>
            <a:r>
              <a:rPr lang="en-US" sz="2400" dirty="0"/>
              <a:t>flow spilling across local streets and into residential areas include:</a:t>
            </a:r>
            <a:endParaRPr lang="en-CA" sz="2400" dirty="0"/>
          </a:p>
          <a:p>
            <a:pPr marL="400050" lvl="2" indent="0"/>
            <a:r>
              <a:rPr lang="en-US" dirty="0"/>
              <a:t>New Edinburgh in the vicinity of Stanley Avenue </a:t>
            </a:r>
            <a:endParaRPr lang="en-CA" dirty="0"/>
          </a:p>
          <a:p>
            <a:pPr marL="400050" lvl="2" indent="0"/>
            <a:r>
              <a:rPr lang="en-US" u="sng" dirty="0"/>
              <a:t>Brantwood Park at Onslow Crescent </a:t>
            </a:r>
            <a:endParaRPr lang="en-CA" u="sng" dirty="0"/>
          </a:p>
          <a:p>
            <a:pPr marL="400050" lvl="2" indent="0"/>
            <a:r>
              <a:rPr lang="en-US" dirty="0"/>
              <a:t>Old Ottawa South (Rideau River Drive, Warrington Drive, Harvard, and Raleigh) </a:t>
            </a:r>
            <a:endParaRPr lang="en-CA" dirty="0"/>
          </a:p>
          <a:p>
            <a:pPr marL="400050" lvl="2" indent="0"/>
            <a:r>
              <a:rPr lang="en-US" dirty="0"/>
              <a:t>Communities on the Long Reach upstream of </a:t>
            </a:r>
            <a:r>
              <a:rPr lang="en-US" dirty="0" err="1" smtClean="0"/>
              <a:t>Manotick</a:t>
            </a:r>
            <a:r>
              <a:rPr lang="en-US" dirty="0" smtClean="0"/>
              <a:t>…</a:t>
            </a:r>
          </a:p>
          <a:p>
            <a:pPr marL="0" indent="0">
              <a:buNone/>
            </a:pP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14190</TotalTime>
  <Words>1633</Words>
  <Application>Microsoft Office PowerPoint</Application>
  <PresentationFormat>On-screen Show (4:3)</PresentationFormat>
  <Paragraphs>208</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   </vt:lpstr>
      <vt:lpstr>Slide 2</vt:lpstr>
      <vt:lpstr>Slide 3</vt:lpstr>
      <vt:lpstr>Slide 4</vt:lpstr>
      <vt:lpstr>Slide 5</vt:lpstr>
      <vt:lpstr>Slide 6</vt:lpstr>
      <vt:lpstr>Slide 7</vt:lpstr>
      <vt:lpstr>Slide 8</vt:lpstr>
      <vt:lpstr>Slide 9</vt:lpstr>
      <vt:lpstr>The problem</vt:lpstr>
      <vt:lpstr>What went right</vt:lpstr>
      <vt:lpstr>This project</vt:lpstr>
      <vt:lpstr>Tonight’s Agenda</vt:lpstr>
      <vt:lpstr>How can we better answer basic questions?</vt:lpstr>
      <vt:lpstr>Recommendations</vt:lpstr>
      <vt:lpstr>1. Communications</vt:lpstr>
      <vt:lpstr>2. Public awareness</vt:lpstr>
      <vt:lpstr>3. Resident preparation</vt:lpstr>
      <vt:lpstr>4. Leadership</vt:lpstr>
      <vt:lpstr>Plan of Action: 2015</vt:lpstr>
      <vt:lpstr>Your feedback</vt:lpstr>
      <vt:lpstr>Next steps</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Pauline Lynch-Stewart</dc:creator>
  <cp:lastModifiedBy>Pauline Lynch-Stewart</cp:lastModifiedBy>
  <cp:revision>1120</cp:revision>
  <dcterms:created xsi:type="dcterms:W3CDTF">2014-12-15T16:20:53Z</dcterms:created>
  <dcterms:modified xsi:type="dcterms:W3CDTF">2015-03-05T13:07:01Z</dcterms:modified>
</cp:coreProperties>
</file>